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4"/>
  </p:notesMasterIdLst>
  <p:sldIdLst>
    <p:sldId id="289" r:id="rId2"/>
    <p:sldId id="257" r:id="rId3"/>
    <p:sldId id="258" r:id="rId4"/>
    <p:sldId id="259" r:id="rId5"/>
    <p:sldId id="260" r:id="rId6"/>
    <p:sldId id="261" r:id="rId7"/>
    <p:sldId id="262" r:id="rId8"/>
    <p:sldId id="263" r:id="rId9"/>
    <p:sldId id="265" r:id="rId10"/>
    <p:sldId id="266" r:id="rId11"/>
    <p:sldId id="267" r:id="rId12"/>
    <p:sldId id="268" r:id="rId13"/>
    <p:sldId id="269" r:id="rId14"/>
    <p:sldId id="270" r:id="rId15"/>
    <p:sldId id="271" r:id="rId16"/>
    <p:sldId id="264"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90" r:id="rId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374" autoAdjust="0"/>
  </p:normalViewPr>
  <p:slideViewPr>
    <p:cSldViewPr snapToGrid="0" snapToObjects="1">
      <p:cViewPr varScale="1">
        <p:scale>
          <a:sx n="69" d="100"/>
          <a:sy n="69" d="100"/>
        </p:scale>
        <p:origin x="141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39892E-9886-4034-9180-71C409EF9763}" type="datetimeFigureOut">
              <a:rPr lang="en-US" smtClean="0"/>
              <a:t>2/23/2017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87369D-1702-4871-B749-A239A5807BFE}" type="slidenum">
              <a:rPr lang="en-US" smtClean="0"/>
              <a:t>‹#›</a:t>
            </a:fld>
            <a:endParaRPr lang="en-US"/>
          </a:p>
        </p:txBody>
      </p:sp>
    </p:spTree>
    <p:extLst>
      <p:ext uri="{BB962C8B-B14F-4D97-AF65-F5344CB8AC3E}">
        <p14:creationId xmlns:p14="http://schemas.microsoft.com/office/powerpoint/2010/main" val="16624764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val="5671494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32</a:t>
            </a:fld>
            <a:endParaRPr lang="en-US" dirty="0"/>
          </a:p>
        </p:txBody>
      </p:sp>
    </p:spTree>
    <p:extLst>
      <p:ext uri="{BB962C8B-B14F-4D97-AF65-F5344CB8AC3E}">
        <p14:creationId xmlns:p14="http://schemas.microsoft.com/office/powerpoint/2010/main" val="40652177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7EDC762-C963-3140-92A6-B110E615A6CF}" type="datetimeFigureOut">
              <a:rPr lang="en-US" smtClean="0"/>
              <a:t>2/23/2017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77E3D7-35A3-9F42-8073-9AF86590052E}" type="slidenum">
              <a:rPr lang="en-US" smtClean="0"/>
              <a:t>‹#›</a:t>
            </a:fld>
            <a:endParaRPr lang="en-US" dirty="0"/>
          </a:p>
        </p:txBody>
      </p:sp>
    </p:spTree>
    <p:extLst>
      <p:ext uri="{BB962C8B-B14F-4D97-AF65-F5344CB8AC3E}">
        <p14:creationId xmlns:p14="http://schemas.microsoft.com/office/powerpoint/2010/main" val="3301085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EDC762-C963-3140-92A6-B110E615A6CF}" type="datetimeFigureOut">
              <a:rPr lang="en-US" smtClean="0"/>
              <a:t>2/23/2017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77E3D7-35A3-9F42-8073-9AF86590052E}" type="slidenum">
              <a:rPr lang="en-US" smtClean="0"/>
              <a:t>‹#›</a:t>
            </a:fld>
            <a:endParaRPr lang="en-US" dirty="0"/>
          </a:p>
        </p:txBody>
      </p:sp>
    </p:spTree>
    <p:extLst>
      <p:ext uri="{BB962C8B-B14F-4D97-AF65-F5344CB8AC3E}">
        <p14:creationId xmlns:p14="http://schemas.microsoft.com/office/powerpoint/2010/main" val="2436210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EDC762-C963-3140-92A6-B110E615A6CF}" type="datetimeFigureOut">
              <a:rPr lang="en-US" smtClean="0"/>
              <a:t>2/23/2017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77E3D7-35A3-9F42-8073-9AF86590052E}" type="slidenum">
              <a:rPr lang="en-US" smtClean="0"/>
              <a:t>‹#›</a:t>
            </a:fld>
            <a:endParaRPr lang="en-US" dirty="0"/>
          </a:p>
        </p:txBody>
      </p:sp>
    </p:spTree>
    <p:extLst>
      <p:ext uri="{BB962C8B-B14F-4D97-AF65-F5344CB8AC3E}">
        <p14:creationId xmlns:p14="http://schemas.microsoft.com/office/powerpoint/2010/main" val="3079169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Add edition here</a:t>
            </a:r>
            <a:endParaRPr lang="en-US" dirty="0"/>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smtClean="0"/>
              <a:t>Chapter ##</a:t>
            </a:r>
            <a:endParaRPr lang="en-US" dirty="0"/>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smtClean="0"/>
              <a:t>Chapter title</a:t>
            </a:r>
            <a:endParaRPr lang="en-US" dirty="0"/>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2/23/2017</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grpSp>
        <p:nvGrpSpPr>
          <p:cNvPr id="2" name="Group 4"/>
          <p:cNvGrpSpPr>
            <a:grpSpLocks noChangeAspect="1"/>
          </p:cNvGrpSpPr>
          <p:nvPr userDrawn="1"/>
        </p:nvGrpSpPr>
        <p:grpSpPr bwMode="auto">
          <a:xfrm>
            <a:off x="57755" y="6407126"/>
            <a:ext cx="1611690" cy="417560"/>
            <a:chOff x="21" y="4059"/>
            <a:chExt cx="1046" cy="271"/>
          </a:xfrm>
        </p:grpSpPr>
        <p:sp>
          <p:nvSpPr>
            <p:cNvPr id="3" name="AutoShape 3"/>
            <p:cNvSpPr>
              <a:spLocks noChangeAspect="1" noChangeArrowheads="1" noTextEdit="1"/>
            </p:cNvSpPr>
            <p:nvPr userDrawn="1"/>
          </p:nvSpPr>
          <p:spPr bwMode="auto">
            <a:xfrm>
              <a:off x="21" y="4059"/>
              <a:ext cx="1046" cy="27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solidFill>
                  <a:schemeClr val="tx1">
                    <a:alpha val="0"/>
                  </a:schemeClr>
                </a:solidFill>
              </a:endParaRPr>
            </a:p>
          </p:txBody>
        </p:sp>
        <p:sp>
          <p:nvSpPr>
            <p:cNvPr id="6" name="Freeform 5"/>
            <p:cNvSpPr>
              <a:spLocks noEditPoints="1"/>
            </p:cNvSpPr>
            <p:nvPr userDrawn="1"/>
          </p:nvSpPr>
          <p:spPr bwMode="auto">
            <a:xfrm>
              <a:off x="125" y="4168"/>
              <a:ext cx="838" cy="51"/>
            </a:xfrm>
            <a:custGeom>
              <a:avLst/>
              <a:gdLst>
                <a:gd name="T0" fmla="*/ 1055 w 21137"/>
                <a:gd name="T1" fmla="*/ 1285 h 1300"/>
                <a:gd name="T2" fmla="*/ 0 w 21137"/>
                <a:gd name="T3" fmla="*/ 1285 h 1300"/>
                <a:gd name="T4" fmla="*/ 417 w 21137"/>
                <a:gd name="T5" fmla="*/ 748 h 1300"/>
                <a:gd name="T6" fmla="*/ 1860 w 21137"/>
                <a:gd name="T7" fmla="*/ 1119 h 1300"/>
                <a:gd name="T8" fmla="*/ 1678 w 21137"/>
                <a:gd name="T9" fmla="*/ 16 h 1300"/>
                <a:gd name="T10" fmla="*/ 4021 w 21137"/>
                <a:gd name="T11" fmla="*/ 1290 h 1300"/>
                <a:gd name="T12" fmla="*/ 2636 w 21137"/>
                <a:gd name="T13" fmla="*/ 16 h 1300"/>
                <a:gd name="T14" fmla="*/ 3693 w 21137"/>
                <a:gd name="T15" fmla="*/ 16 h 1300"/>
                <a:gd name="T16" fmla="*/ 5470 w 21137"/>
                <a:gd name="T17" fmla="*/ 9 h 1300"/>
                <a:gd name="T18" fmla="*/ 5143 w 21137"/>
                <a:gd name="T19" fmla="*/ 909 h 1300"/>
                <a:gd name="T20" fmla="*/ 5610 w 21137"/>
                <a:gd name="T21" fmla="*/ 748 h 1300"/>
                <a:gd name="T22" fmla="*/ 7109 w 21137"/>
                <a:gd name="T23" fmla="*/ 16 h 1300"/>
                <a:gd name="T24" fmla="*/ 6675 w 21137"/>
                <a:gd name="T25" fmla="*/ 1285 h 1300"/>
                <a:gd name="T26" fmla="*/ 6765 w 21137"/>
                <a:gd name="T27" fmla="*/ 453 h 1300"/>
                <a:gd name="T28" fmla="*/ 7796 w 21137"/>
                <a:gd name="T29" fmla="*/ 514 h 1300"/>
                <a:gd name="T30" fmla="*/ 8407 w 21137"/>
                <a:gd name="T31" fmla="*/ 89 h 1300"/>
                <a:gd name="T32" fmla="*/ 7908 w 21137"/>
                <a:gd name="T33" fmla="*/ 309 h 1300"/>
                <a:gd name="T34" fmla="*/ 8457 w 21137"/>
                <a:gd name="T35" fmla="*/ 956 h 1300"/>
                <a:gd name="T36" fmla="*/ 7746 w 21137"/>
                <a:gd name="T37" fmla="*/ 953 h 1300"/>
                <a:gd name="T38" fmla="*/ 8119 w 21137"/>
                <a:gd name="T39" fmla="*/ 754 h 1300"/>
                <a:gd name="T40" fmla="*/ 10671 w 21137"/>
                <a:gd name="T41" fmla="*/ 1119 h 1300"/>
                <a:gd name="T42" fmla="*/ 11202 w 21137"/>
                <a:gd name="T43" fmla="*/ 16 h 1300"/>
                <a:gd name="T44" fmla="*/ 11383 w 21137"/>
                <a:gd name="T45" fmla="*/ 565 h 1300"/>
                <a:gd name="T46" fmla="*/ 11383 w 21137"/>
                <a:gd name="T47" fmla="*/ 1122 h 1300"/>
                <a:gd name="T48" fmla="*/ 11202 w 21137"/>
                <a:gd name="T49" fmla="*/ 16 h 1300"/>
                <a:gd name="T50" fmla="*/ 13458 w 21137"/>
                <a:gd name="T51" fmla="*/ 1285 h 1300"/>
                <a:gd name="T52" fmla="*/ 12402 w 21137"/>
                <a:gd name="T53" fmla="*/ 1285 h 1300"/>
                <a:gd name="T54" fmla="*/ 12819 w 21137"/>
                <a:gd name="T55" fmla="*/ 748 h 1300"/>
                <a:gd name="T56" fmla="*/ 14478 w 21137"/>
                <a:gd name="T57" fmla="*/ 16 h 1300"/>
                <a:gd name="T58" fmla="*/ 14682 w 21137"/>
                <a:gd name="T59" fmla="*/ 682 h 1300"/>
                <a:gd name="T60" fmla="*/ 15138 w 21137"/>
                <a:gd name="T61" fmla="*/ 1285 h 1300"/>
                <a:gd name="T62" fmla="*/ 14820 w 21137"/>
                <a:gd name="T63" fmla="*/ 1136 h 1300"/>
                <a:gd name="T64" fmla="*/ 14516 w 21137"/>
                <a:gd name="T65" fmla="*/ 754 h 1300"/>
                <a:gd name="T66" fmla="*/ 14160 w 21137"/>
                <a:gd name="T67" fmla="*/ 1285 h 1300"/>
                <a:gd name="T68" fmla="*/ 14411 w 21137"/>
                <a:gd name="T69" fmla="*/ 572 h 1300"/>
                <a:gd name="T70" fmla="*/ 14677 w 21137"/>
                <a:gd name="T71" fmla="*/ 260 h 1300"/>
                <a:gd name="T72" fmla="*/ 16830 w 21137"/>
                <a:gd name="T73" fmla="*/ 16 h 1300"/>
                <a:gd name="T74" fmla="*/ 15827 w 21137"/>
                <a:gd name="T75" fmla="*/ 1285 h 1300"/>
                <a:gd name="T76" fmla="*/ 16658 w 21137"/>
                <a:gd name="T77" fmla="*/ 1002 h 1300"/>
                <a:gd name="T78" fmla="*/ 17658 w 21137"/>
                <a:gd name="T79" fmla="*/ 1285 h 1300"/>
                <a:gd name="T80" fmla="*/ 19493 w 21137"/>
                <a:gd name="T81" fmla="*/ 16 h 1300"/>
                <a:gd name="T82" fmla="*/ 18488 w 21137"/>
                <a:gd name="T83" fmla="*/ 1285 h 1300"/>
                <a:gd name="T84" fmla="*/ 19320 w 21137"/>
                <a:gd name="T85" fmla="*/ 1002 h 1300"/>
                <a:gd name="T86" fmla="*/ 21137 w 21137"/>
                <a:gd name="T87" fmla="*/ 1198 h 1300"/>
                <a:gd name="T88" fmla="*/ 20176 w 21137"/>
                <a:gd name="T89" fmla="*/ 189 h 1300"/>
                <a:gd name="T90" fmla="*/ 21112 w 21137"/>
                <a:gd name="T91" fmla="*/ 293 h 1300"/>
                <a:gd name="T92" fmla="*/ 20311 w 21137"/>
                <a:gd name="T93" fmla="*/ 1004 h 1300"/>
                <a:gd name="T94" fmla="*/ 20956 w 21137"/>
                <a:gd name="T95" fmla="*/ 821 h 1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1137" h="1300">
                  <a:moveTo>
                    <a:pt x="545" y="9"/>
                  </a:moveTo>
                  <a:cubicBezTo>
                    <a:pt x="672" y="9"/>
                    <a:pt x="672" y="9"/>
                    <a:pt x="672" y="9"/>
                  </a:cubicBezTo>
                  <a:cubicBezTo>
                    <a:pt x="1241" y="1285"/>
                    <a:pt x="1241" y="1285"/>
                    <a:pt x="1241" y="1285"/>
                  </a:cubicBezTo>
                  <a:cubicBezTo>
                    <a:pt x="1055" y="1285"/>
                    <a:pt x="1055" y="1285"/>
                    <a:pt x="1055" y="1285"/>
                  </a:cubicBezTo>
                  <a:cubicBezTo>
                    <a:pt x="886" y="909"/>
                    <a:pt x="886" y="909"/>
                    <a:pt x="886" y="909"/>
                  </a:cubicBezTo>
                  <a:cubicBezTo>
                    <a:pt x="345" y="909"/>
                    <a:pt x="345" y="909"/>
                    <a:pt x="345" y="909"/>
                  </a:cubicBezTo>
                  <a:cubicBezTo>
                    <a:pt x="186" y="1285"/>
                    <a:pt x="186" y="1285"/>
                    <a:pt x="186" y="1285"/>
                  </a:cubicBezTo>
                  <a:cubicBezTo>
                    <a:pt x="0" y="1285"/>
                    <a:pt x="0" y="1285"/>
                    <a:pt x="0" y="1285"/>
                  </a:cubicBezTo>
                  <a:lnTo>
                    <a:pt x="545" y="9"/>
                  </a:lnTo>
                  <a:close/>
                  <a:moveTo>
                    <a:pt x="812" y="748"/>
                  </a:moveTo>
                  <a:cubicBezTo>
                    <a:pt x="607" y="287"/>
                    <a:pt x="607" y="287"/>
                    <a:pt x="607" y="287"/>
                  </a:cubicBezTo>
                  <a:cubicBezTo>
                    <a:pt x="417" y="748"/>
                    <a:pt x="417" y="748"/>
                    <a:pt x="417" y="748"/>
                  </a:cubicBezTo>
                  <a:lnTo>
                    <a:pt x="812" y="748"/>
                  </a:lnTo>
                  <a:close/>
                  <a:moveTo>
                    <a:pt x="1678" y="16"/>
                  </a:moveTo>
                  <a:cubicBezTo>
                    <a:pt x="1860" y="16"/>
                    <a:pt x="1860" y="16"/>
                    <a:pt x="1860" y="16"/>
                  </a:cubicBezTo>
                  <a:cubicBezTo>
                    <a:pt x="1860" y="1119"/>
                    <a:pt x="1860" y="1119"/>
                    <a:pt x="1860" y="1119"/>
                  </a:cubicBezTo>
                  <a:cubicBezTo>
                    <a:pt x="2431" y="1119"/>
                    <a:pt x="2431" y="1119"/>
                    <a:pt x="2431" y="1119"/>
                  </a:cubicBezTo>
                  <a:cubicBezTo>
                    <a:pt x="2431" y="1285"/>
                    <a:pt x="2431" y="1285"/>
                    <a:pt x="2431" y="1285"/>
                  </a:cubicBezTo>
                  <a:cubicBezTo>
                    <a:pt x="1678" y="1285"/>
                    <a:pt x="1678" y="1285"/>
                    <a:pt x="1678" y="1285"/>
                  </a:cubicBezTo>
                  <a:lnTo>
                    <a:pt x="1678" y="16"/>
                  </a:lnTo>
                  <a:close/>
                  <a:moveTo>
                    <a:pt x="4392" y="16"/>
                  </a:moveTo>
                  <a:cubicBezTo>
                    <a:pt x="4573" y="16"/>
                    <a:pt x="4573" y="16"/>
                    <a:pt x="4573" y="16"/>
                  </a:cubicBezTo>
                  <a:cubicBezTo>
                    <a:pt x="4061" y="1290"/>
                    <a:pt x="4061" y="1290"/>
                    <a:pt x="4061" y="1290"/>
                  </a:cubicBezTo>
                  <a:cubicBezTo>
                    <a:pt x="4021" y="1290"/>
                    <a:pt x="4021" y="1290"/>
                    <a:pt x="4021" y="1290"/>
                  </a:cubicBezTo>
                  <a:cubicBezTo>
                    <a:pt x="3606" y="258"/>
                    <a:pt x="3606" y="258"/>
                    <a:pt x="3606" y="258"/>
                  </a:cubicBezTo>
                  <a:cubicBezTo>
                    <a:pt x="3187" y="1290"/>
                    <a:pt x="3187" y="1290"/>
                    <a:pt x="3187" y="1290"/>
                  </a:cubicBezTo>
                  <a:cubicBezTo>
                    <a:pt x="3147" y="1290"/>
                    <a:pt x="3147" y="1290"/>
                    <a:pt x="3147" y="1290"/>
                  </a:cubicBezTo>
                  <a:cubicBezTo>
                    <a:pt x="2636" y="16"/>
                    <a:pt x="2636" y="16"/>
                    <a:pt x="2636" y="16"/>
                  </a:cubicBezTo>
                  <a:cubicBezTo>
                    <a:pt x="2819" y="16"/>
                    <a:pt x="2819" y="16"/>
                    <a:pt x="2819" y="16"/>
                  </a:cubicBezTo>
                  <a:cubicBezTo>
                    <a:pt x="3168" y="891"/>
                    <a:pt x="3168" y="891"/>
                    <a:pt x="3168" y="891"/>
                  </a:cubicBezTo>
                  <a:cubicBezTo>
                    <a:pt x="3521" y="16"/>
                    <a:pt x="3521" y="16"/>
                    <a:pt x="3521" y="16"/>
                  </a:cubicBezTo>
                  <a:cubicBezTo>
                    <a:pt x="3693" y="16"/>
                    <a:pt x="3693" y="16"/>
                    <a:pt x="3693" y="16"/>
                  </a:cubicBezTo>
                  <a:cubicBezTo>
                    <a:pt x="4047" y="891"/>
                    <a:pt x="4047" y="891"/>
                    <a:pt x="4047" y="891"/>
                  </a:cubicBezTo>
                  <a:lnTo>
                    <a:pt x="4392" y="16"/>
                  </a:lnTo>
                  <a:close/>
                  <a:moveTo>
                    <a:pt x="5343" y="9"/>
                  </a:moveTo>
                  <a:cubicBezTo>
                    <a:pt x="5470" y="9"/>
                    <a:pt x="5470" y="9"/>
                    <a:pt x="5470" y="9"/>
                  </a:cubicBezTo>
                  <a:cubicBezTo>
                    <a:pt x="6039" y="1285"/>
                    <a:pt x="6039" y="1285"/>
                    <a:pt x="6039" y="1285"/>
                  </a:cubicBezTo>
                  <a:cubicBezTo>
                    <a:pt x="5853" y="1285"/>
                    <a:pt x="5853" y="1285"/>
                    <a:pt x="5853" y="1285"/>
                  </a:cubicBezTo>
                  <a:cubicBezTo>
                    <a:pt x="5685" y="909"/>
                    <a:pt x="5685" y="909"/>
                    <a:pt x="5685" y="909"/>
                  </a:cubicBezTo>
                  <a:cubicBezTo>
                    <a:pt x="5143" y="909"/>
                    <a:pt x="5143" y="909"/>
                    <a:pt x="5143" y="909"/>
                  </a:cubicBezTo>
                  <a:cubicBezTo>
                    <a:pt x="4984" y="1285"/>
                    <a:pt x="4984" y="1285"/>
                    <a:pt x="4984" y="1285"/>
                  </a:cubicBezTo>
                  <a:cubicBezTo>
                    <a:pt x="4798" y="1285"/>
                    <a:pt x="4798" y="1285"/>
                    <a:pt x="4798" y="1285"/>
                  </a:cubicBezTo>
                  <a:lnTo>
                    <a:pt x="5343" y="9"/>
                  </a:lnTo>
                  <a:close/>
                  <a:moveTo>
                    <a:pt x="5610" y="748"/>
                  </a:moveTo>
                  <a:cubicBezTo>
                    <a:pt x="5405" y="287"/>
                    <a:pt x="5405" y="287"/>
                    <a:pt x="5405" y="287"/>
                  </a:cubicBezTo>
                  <a:cubicBezTo>
                    <a:pt x="5215" y="748"/>
                    <a:pt x="5215" y="748"/>
                    <a:pt x="5215" y="748"/>
                  </a:cubicBezTo>
                  <a:lnTo>
                    <a:pt x="5610" y="748"/>
                  </a:lnTo>
                  <a:close/>
                  <a:moveTo>
                    <a:pt x="7109" y="16"/>
                  </a:moveTo>
                  <a:cubicBezTo>
                    <a:pt x="7330" y="16"/>
                    <a:pt x="7330" y="16"/>
                    <a:pt x="7330" y="16"/>
                  </a:cubicBezTo>
                  <a:cubicBezTo>
                    <a:pt x="6861" y="614"/>
                    <a:pt x="6861" y="614"/>
                    <a:pt x="6861" y="614"/>
                  </a:cubicBezTo>
                  <a:cubicBezTo>
                    <a:pt x="6861" y="1285"/>
                    <a:pt x="6861" y="1285"/>
                    <a:pt x="6861" y="1285"/>
                  </a:cubicBezTo>
                  <a:cubicBezTo>
                    <a:pt x="6675" y="1285"/>
                    <a:pt x="6675" y="1285"/>
                    <a:pt x="6675" y="1285"/>
                  </a:cubicBezTo>
                  <a:cubicBezTo>
                    <a:pt x="6675" y="614"/>
                    <a:pt x="6675" y="614"/>
                    <a:pt x="6675" y="614"/>
                  </a:cubicBezTo>
                  <a:cubicBezTo>
                    <a:pt x="6206" y="16"/>
                    <a:pt x="6206" y="16"/>
                    <a:pt x="6206" y="16"/>
                  </a:cubicBezTo>
                  <a:cubicBezTo>
                    <a:pt x="6426" y="16"/>
                    <a:pt x="6426" y="16"/>
                    <a:pt x="6426" y="16"/>
                  </a:cubicBezTo>
                  <a:cubicBezTo>
                    <a:pt x="6765" y="453"/>
                    <a:pt x="6765" y="453"/>
                    <a:pt x="6765" y="453"/>
                  </a:cubicBezTo>
                  <a:lnTo>
                    <a:pt x="7109" y="16"/>
                  </a:lnTo>
                  <a:close/>
                  <a:moveTo>
                    <a:pt x="8119" y="754"/>
                  </a:moveTo>
                  <a:cubicBezTo>
                    <a:pt x="7981" y="670"/>
                    <a:pt x="7981" y="670"/>
                    <a:pt x="7981" y="670"/>
                  </a:cubicBezTo>
                  <a:cubicBezTo>
                    <a:pt x="7894" y="617"/>
                    <a:pt x="7833" y="565"/>
                    <a:pt x="7796" y="514"/>
                  </a:cubicBezTo>
                  <a:cubicBezTo>
                    <a:pt x="7759" y="463"/>
                    <a:pt x="7741" y="404"/>
                    <a:pt x="7741" y="337"/>
                  </a:cubicBezTo>
                  <a:cubicBezTo>
                    <a:pt x="7741" y="236"/>
                    <a:pt x="7776" y="157"/>
                    <a:pt x="7845" y="93"/>
                  </a:cubicBezTo>
                  <a:cubicBezTo>
                    <a:pt x="7914" y="31"/>
                    <a:pt x="8005" y="0"/>
                    <a:pt x="8115" y="0"/>
                  </a:cubicBezTo>
                  <a:cubicBezTo>
                    <a:pt x="8221" y="0"/>
                    <a:pt x="8318" y="30"/>
                    <a:pt x="8407" y="89"/>
                  </a:cubicBezTo>
                  <a:cubicBezTo>
                    <a:pt x="8407" y="295"/>
                    <a:pt x="8407" y="295"/>
                    <a:pt x="8407" y="295"/>
                  </a:cubicBezTo>
                  <a:cubicBezTo>
                    <a:pt x="8315" y="208"/>
                    <a:pt x="8217" y="164"/>
                    <a:pt x="8112" y="164"/>
                  </a:cubicBezTo>
                  <a:cubicBezTo>
                    <a:pt x="8052" y="164"/>
                    <a:pt x="8004" y="177"/>
                    <a:pt x="7965" y="204"/>
                  </a:cubicBezTo>
                  <a:cubicBezTo>
                    <a:pt x="7927" y="232"/>
                    <a:pt x="7908" y="267"/>
                    <a:pt x="7908" y="309"/>
                  </a:cubicBezTo>
                  <a:cubicBezTo>
                    <a:pt x="7908" y="348"/>
                    <a:pt x="7922" y="384"/>
                    <a:pt x="7950" y="416"/>
                  </a:cubicBezTo>
                  <a:cubicBezTo>
                    <a:pt x="7979" y="450"/>
                    <a:pt x="8023" y="485"/>
                    <a:pt x="8086" y="521"/>
                  </a:cubicBezTo>
                  <a:cubicBezTo>
                    <a:pt x="8224" y="603"/>
                    <a:pt x="8224" y="603"/>
                    <a:pt x="8224" y="603"/>
                  </a:cubicBezTo>
                  <a:cubicBezTo>
                    <a:pt x="8379" y="696"/>
                    <a:pt x="8457" y="813"/>
                    <a:pt x="8457" y="956"/>
                  </a:cubicBezTo>
                  <a:cubicBezTo>
                    <a:pt x="8457" y="1057"/>
                    <a:pt x="8423" y="1141"/>
                    <a:pt x="8355" y="1204"/>
                  </a:cubicBezTo>
                  <a:cubicBezTo>
                    <a:pt x="8287" y="1268"/>
                    <a:pt x="8198" y="1300"/>
                    <a:pt x="8089" y="1300"/>
                  </a:cubicBezTo>
                  <a:cubicBezTo>
                    <a:pt x="7964" y="1300"/>
                    <a:pt x="7849" y="1261"/>
                    <a:pt x="7746" y="1185"/>
                  </a:cubicBezTo>
                  <a:cubicBezTo>
                    <a:pt x="7746" y="953"/>
                    <a:pt x="7746" y="953"/>
                    <a:pt x="7746" y="953"/>
                  </a:cubicBezTo>
                  <a:cubicBezTo>
                    <a:pt x="7845" y="1077"/>
                    <a:pt x="7958" y="1140"/>
                    <a:pt x="8087" y="1140"/>
                  </a:cubicBezTo>
                  <a:cubicBezTo>
                    <a:pt x="8144" y="1140"/>
                    <a:pt x="8192" y="1124"/>
                    <a:pt x="8229" y="1092"/>
                  </a:cubicBezTo>
                  <a:cubicBezTo>
                    <a:pt x="8267" y="1061"/>
                    <a:pt x="8286" y="1021"/>
                    <a:pt x="8286" y="973"/>
                  </a:cubicBezTo>
                  <a:cubicBezTo>
                    <a:pt x="8286" y="896"/>
                    <a:pt x="8230" y="823"/>
                    <a:pt x="8119" y="754"/>
                  </a:cubicBezTo>
                  <a:moveTo>
                    <a:pt x="9917" y="16"/>
                  </a:moveTo>
                  <a:cubicBezTo>
                    <a:pt x="10099" y="16"/>
                    <a:pt x="10099" y="16"/>
                    <a:pt x="10099" y="16"/>
                  </a:cubicBezTo>
                  <a:cubicBezTo>
                    <a:pt x="10099" y="1119"/>
                    <a:pt x="10099" y="1119"/>
                    <a:pt x="10099" y="1119"/>
                  </a:cubicBezTo>
                  <a:cubicBezTo>
                    <a:pt x="10671" y="1119"/>
                    <a:pt x="10671" y="1119"/>
                    <a:pt x="10671" y="1119"/>
                  </a:cubicBezTo>
                  <a:cubicBezTo>
                    <a:pt x="10671" y="1285"/>
                    <a:pt x="10671" y="1285"/>
                    <a:pt x="10671" y="1285"/>
                  </a:cubicBezTo>
                  <a:cubicBezTo>
                    <a:pt x="9917" y="1285"/>
                    <a:pt x="9917" y="1285"/>
                    <a:pt x="9917" y="1285"/>
                  </a:cubicBezTo>
                  <a:lnTo>
                    <a:pt x="9917" y="16"/>
                  </a:lnTo>
                  <a:close/>
                  <a:moveTo>
                    <a:pt x="11202" y="16"/>
                  </a:moveTo>
                  <a:cubicBezTo>
                    <a:pt x="11921" y="16"/>
                    <a:pt x="11921" y="16"/>
                    <a:pt x="11921" y="16"/>
                  </a:cubicBezTo>
                  <a:cubicBezTo>
                    <a:pt x="11921" y="177"/>
                    <a:pt x="11921" y="177"/>
                    <a:pt x="11921" y="177"/>
                  </a:cubicBezTo>
                  <a:cubicBezTo>
                    <a:pt x="11383" y="177"/>
                    <a:pt x="11383" y="177"/>
                    <a:pt x="11383" y="177"/>
                  </a:cubicBezTo>
                  <a:cubicBezTo>
                    <a:pt x="11383" y="565"/>
                    <a:pt x="11383" y="565"/>
                    <a:pt x="11383" y="565"/>
                  </a:cubicBezTo>
                  <a:cubicBezTo>
                    <a:pt x="11903" y="565"/>
                    <a:pt x="11903" y="565"/>
                    <a:pt x="11903" y="565"/>
                  </a:cubicBezTo>
                  <a:cubicBezTo>
                    <a:pt x="11903" y="727"/>
                    <a:pt x="11903" y="727"/>
                    <a:pt x="11903" y="727"/>
                  </a:cubicBezTo>
                  <a:cubicBezTo>
                    <a:pt x="11383" y="727"/>
                    <a:pt x="11383" y="727"/>
                    <a:pt x="11383" y="727"/>
                  </a:cubicBezTo>
                  <a:cubicBezTo>
                    <a:pt x="11383" y="1122"/>
                    <a:pt x="11383" y="1122"/>
                    <a:pt x="11383" y="1122"/>
                  </a:cubicBezTo>
                  <a:cubicBezTo>
                    <a:pt x="11939" y="1122"/>
                    <a:pt x="11939" y="1122"/>
                    <a:pt x="11939" y="1122"/>
                  </a:cubicBezTo>
                  <a:cubicBezTo>
                    <a:pt x="11939" y="1283"/>
                    <a:pt x="11939" y="1283"/>
                    <a:pt x="11939" y="1283"/>
                  </a:cubicBezTo>
                  <a:cubicBezTo>
                    <a:pt x="11202" y="1283"/>
                    <a:pt x="11202" y="1283"/>
                    <a:pt x="11202" y="1283"/>
                  </a:cubicBezTo>
                  <a:lnTo>
                    <a:pt x="11202" y="16"/>
                  </a:lnTo>
                  <a:close/>
                  <a:moveTo>
                    <a:pt x="12946" y="9"/>
                  </a:moveTo>
                  <a:cubicBezTo>
                    <a:pt x="13075" y="9"/>
                    <a:pt x="13075" y="9"/>
                    <a:pt x="13075" y="9"/>
                  </a:cubicBezTo>
                  <a:cubicBezTo>
                    <a:pt x="13643" y="1285"/>
                    <a:pt x="13643" y="1285"/>
                    <a:pt x="13643" y="1285"/>
                  </a:cubicBezTo>
                  <a:cubicBezTo>
                    <a:pt x="13458" y="1285"/>
                    <a:pt x="13458" y="1285"/>
                    <a:pt x="13458" y="1285"/>
                  </a:cubicBezTo>
                  <a:cubicBezTo>
                    <a:pt x="13288" y="909"/>
                    <a:pt x="13288" y="909"/>
                    <a:pt x="13288" y="909"/>
                  </a:cubicBezTo>
                  <a:cubicBezTo>
                    <a:pt x="12746" y="909"/>
                    <a:pt x="12746" y="909"/>
                    <a:pt x="12746" y="909"/>
                  </a:cubicBezTo>
                  <a:cubicBezTo>
                    <a:pt x="12588" y="1285"/>
                    <a:pt x="12588" y="1285"/>
                    <a:pt x="12588" y="1285"/>
                  </a:cubicBezTo>
                  <a:cubicBezTo>
                    <a:pt x="12402" y="1285"/>
                    <a:pt x="12402" y="1285"/>
                    <a:pt x="12402" y="1285"/>
                  </a:cubicBezTo>
                  <a:lnTo>
                    <a:pt x="12946" y="9"/>
                  </a:lnTo>
                  <a:close/>
                  <a:moveTo>
                    <a:pt x="13214" y="748"/>
                  </a:moveTo>
                  <a:cubicBezTo>
                    <a:pt x="13009" y="287"/>
                    <a:pt x="13009" y="287"/>
                    <a:pt x="13009" y="287"/>
                  </a:cubicBezTo>
                  <a:cubicBezTo>
                    <a:pt x="12819" y="748"/>
                    <a:pt x="12819" y="748"/>
                    <a:pt x="12819" y="748"/>
                  </a:cubicBezTo>
                  <a:lnTo>
                    <a:pt x="13214" y="748"/>
                  </a:lnTo>
                  <a:close/>
                  <a:moveTo>
                    <a:pt x="14160" y="1285"/>
                  </a:moveTo>
                  <a:cubicBezTo>
                    <a:pt x="14160" y="16"/>
                    <a:pt x="14160" y="16"/>
                    <a:pt x="14160" y="16"/>
                  </a:cubicBezTo>
                  <a:cubicBezTo>
                    <a:pt x="14478" y="16"/>
                    <a:pt x="14478" y="16"/>
                    <a:pt x="14478" y="16"/>
                  </a:cubicBezTo>
                  <a:cubicBezTo>
                    <a:pt x="14606" y="16"/>
                    <a:pt x="14708" y="48"/>
                    <a:pt x="14784" y="112"/>
                  </a:cubicBezTo>
                  <a:cubicBezTo>
                    <a:pt x="14859" y="175"/>
                    <a:pt x="14896" y="261"/>
                    <a:pt x="14896" y="369"/>
                  </a:cubicBezTo>
                  <a:cubicBezTo>
                    <a:pt x="14896" y="444"/>
                    <a:pt x="14878" y="507"/>
                    <a:pt x="14841" y="560"/>
                  </a:cubicBezTo>
                  <a:cubicBezTo>
                    <a:pt x="14804" y="616"/>
                    <a:pt x="14751" y="655"/>
                    <a:pt x="14682" y="682"/>
                  </a:cubicBezTo>
                  <a:cubicBezTo>
                    <a:pt x="14723" y="708"/>
                    <a:pt x="14762" y="745"/>
                    <a:pt x="14801" y="791"/>
                  </a:cubicBezTo>
                  <a:cubicBezTo>
                    <a:pt x="14840" y="837"/>
                    <a:pt x="14895" y="917"/>
                    <a:pt x="14964" y="1031"/>
                  </a:cubicBezTo>
                  <a:cubicBezTo>
                    <a:pt x="15008" y="1103"/>
                    <a:pt x="15045" y="1158"/>
                    <a:pt x="15071" y="1195"/>
                  </a:cubicBezTo>
                  <a:cubicBezTo>
                    <a:pt x="15138" y="1285"/>
                    <a:pt x="15138" y="1285"/>
                    <a:pt x="15138" y="1285"/>
                  </a:cubicBezTo>
                  <a:cubicBezTo>
                    <a:pt x="14922" y="1285"/>
                    <a:pt x="14922" y="1285"/>
                    <a:pt x="14922" y="1285"/>
                  </a:cubicBezTo>
                  <a:cubicBezTo>
                    <a:pt x="14867" y="1201"/>
                    <a:pt x="14867" y="1201"/>
                    <a:pt x="14867" y="1201"/>
                  </a:cubicBezTo>
                  <a:cubicBezTo>
                    <a:pt x="14865" y="1199"/>
                    <a:pt x="14861" y="1193"/>
                    <a:pt x="14856" y="1186"/>
                  </a:cubicBezTo>
                  <a:cubicBezTo>
                    <a:pt x="14820" y="1136"/>
                    <a:pt x="14820" y="1136"/>
                    <a:pt x="14820" y="1136"/>
                  </a:cubicBezTo>
                  <a:cubicBezTo>
                    <a:pt x="14764" y="1043"/>
                    <a:pt x="14764" y="1043"/>
                    <a:pt x="14764" y="1043"/>
                  </a:cubicBezTo>
                  <a:cubicBezTo>
                    <a:pt x="14704" y="944"/>
                    <a:pt x="14704" y="944"/>
                    <a:pt x="14704" y="944"/>
                  </a:cubicBezTo>
                  <a:cubicBezTo>
                    <a:pt x="14666" y="893"/>
                    <a:pt x="14631" y="851"/>
                    <a:pt x="14600" y="820"/>
                  </a:cubicBezTo>
                  <a:cubicBezTo>
                    <a:pt x="14569" y="788"/>
                    <a:pt x="14541" y="767"/>
                    <a:pt x="14516" y="754"/>
                  </a:cubicBezTo>
                  <a:cubicBezTo>
                    <a:pt x="14490" y="740"/>
                    <a:pt x="14449" y="733"/>
                    <a:pt x="14389" y="733"/>
                  </a:cubicBezTo>
                  <a:cubicBezTo>
                    <a:pt x="14342" y="733"/>
                    <a:pt x="14342" y="733"/>
                    <a:pt x="14342" y="733"/>
                  </a:cubicBezTo>
                  <a:cubicBezTo>
                    <a:pt x="14342" y="1285"/>
                    <a:pt x="14342" y="1285"/>
                    <a:pt x="14342" y="1285"/>
                  </a:cubicBezTo>
                  <a:lnTo>
                    <a:pt x="14160" y="1285"/>
                  </a:lnTo>
                  <a:close/>
                  <a:moveTo>
                    <a:pt x="14396" y="170"/>
                  </a:moveTo>
                  <a:cubicBezTo>
                    <a:pt x="14342" y="170"/>
                    <a:pt x="14342" y="170"/>
                    <a:pt x="14342" y="170"/>
                  </a:cubicBezTo>
                  <a:cubicBezTo>
                    <a:pt x="14342" y="572"/>
                    <a:pt x="14342" y="572"/>
                    <a:pt x="14342" y="572"/>
                  </a:cubicBezTo>
                  <a:cubicBezTo>
                    <a:pt x="14411" y="572"/>
                    <a:pt x="14411" y="572"/>
                    <a:pt x="14411" y="572"/>
                  </a:cubicBezTo>
                  <a:cubicBezTo>
                    <a:pt x="14503" y="572"/>
                    <a:pt x="14566" y="564"/>
                    <a:pt x="14600" y="548"/>
                  </a:cubicBezTo>
                  <a:cubicBezTo>
                    <a:pt x="14634" y="531"/>
                    <a:pt x="14661" y="508"/>
                    <a:pt x="14680" y="476"/>
                  </a:cubicBezTo>
                  <a:cubicBezTo>
                    <a:pt x="14699" y="445"/>
                    <a:pt x="14709" y="408"/>
                    <a:pt x="14709" y="368"/>
                  </a:cubicBezTo>
                  <a:cubicBezTo>
                    <a:pt x="14709" y="327"/>
                    <a:pt x="14698" y="292"/>
                    <a:pt x="14677" y="260"/>
                  </a:cubicBezTo>
                  <a:cubicBezTo>
                    <a:pt x="14655" y="227"/>
                    <a:pt x="14626" y="204"/>
                    <a:pt x="14587" y="191"/>
                  </a:cubicBezTo>
                  <a:cubicBezTo>
                    <a:pt x="14548" y="177"/>
                    <a:pt x="14485" y="170"/>
                    <a:pt x="14396" y="170"/>
                  </a:cubicBezTo>
                  <a:moveTo>
                    <a:pt x="16658" y="16"/>
                  </a:moveTo>
                  <a:cubicBezTo>
                    <a:pt x="16830" y="16"/>
                    <a:pt x="16830" y="16"/>
                    <a:pt x="16830" y="16"/>
                  </a:cubicBezTo>
                  <a:cubicBezTo>
                    <a:pt x="16830" y="1285"/>
                    <a:pt x="16830" y="1285"/>
                    <a:pt x="16830" y="1285"/>
                  </a:cubicBezTo>
                  <a:cubicBezTo>
                    <a:pt x="16675" y="1285"/>
                    <a:pt x="16675" y="1285"/>
                    <a:pt x="16675" y="1285"/>
                  </a:cubicBezTo>
                  <a:cubicBezTo>
                    <a:pt x="15827" y="308"/>
                    <a:pt x="15827" y="308"/>
                    <a:pt x="15827" y="308"/>
                  </a:cubicBezTo>
                  <a:cubicBezTo>
                    <a:pt x="15827" y="1285"/>
                    <a:pt x="15827" y="1285"/>
                    <a:pt x="15827" y="1285"/>
                  </a:cubicBezTo>
                  <a:cubicBezTo>
                    <a:pt x="15656" y="1285"/>
                    <a:pt x="15656" y="1285"/>
                    <a:pt x="15656" y="1285"/>
                  </a:cubicBezTo>
                  <a:cubicBezTo>
                    <a:pt x="15656" y="16"/>
                    <a:pt x="15656" y="16"/>
                    <a:pt x="15656" y="16"/>
                  </a:cubicBezTo>
                  <a:cubicBezTo>
                    <a:pt x="15803" y="16"/>
                    <a:pt x="15803" y="16"/>
                    <a:pt x="15803" y="16"/>
                  </a:cubicBezTo>
                  <a:cubicBezTo>
                    <a:pt x="16658" y="1002"/>
                    <a:pt x="16658" y="1002"/>
                    <a:pt x="16658" y="1002"/>
                  </a:cubicBezTo>
                  <a:lnTo>
                    <a:pt x="16658" y="16"/>
                  </a:lnTo>
                  <a:close/>
                  <a:moveTo>
                    <a:pt x="17477" y="16"/>
                  </a:moveTo>
                  <a:cubicBezTo>
                    <a:pt x="17658" y="16"/>
                    <a:pt x="17658" y="16"/>
                    <a:pt x="17658" y="16"/>
                  </a:cubicBezTo>
                  <a:cubicBezTo>
                    <a:pt x="17658" y="1285"/>
                    <a:pt x="17658" y="1285"/>
                    <a:pt x="17658" y="1285"/>
                  </a:cubicBezTo>
                  <a:cubicBezTo>
                    <a:pt x="17477" y="1285"/>
                    <a:pt x="17477" y="1285"/>
                    <a:pt x="17477" y="1285"/>
                  </a:cubicBezTo>
                  <a:lnTo>
                    <a:pt x="17477" y="16"/>
                  </a:lnTo>
                  <a:close/>
                  <a:moveTo>
                    <a:pt x="19320" y="16"/>
                  </a:moveTo>
                  <a:cubicBezTo>
                    <a:pt x="19493" y="16"/>
                    <a:pt x="19493" y="16"/>
                    <a:pt x="19493" y="16"/>
                  </a:cubicBezTo>
                  <a:cubicBezTo>
                    <a:pt x="19493" y="1285"/>
                    <a:pt x="19493" y="1285"/>
                    <a:pt x="19493" y="1285"/>
                  </a:cubicBezTo>
                  <a:cubicBezTo>
                    <a:pt x="19337" y="1285"/>
                    <a:pt x="19337" y="1285"/>
                    <a:pt x="19337" y="1285"/>
                  </a:cubicBezTo>
                  <a:cubicBezTo>
                    <a:pt x="18488" y="308"/>
                    <a:pt x="18488" y="308"/>
                    <a:pt x="18488" y="308"/>
                  </a:cubicBezTo>
                  <a:cubicBezTo>
                    <a:pt x="18488" y="1285"/>
                    <a:pt x="18488" y="1285"/>
                    <a:pt x="18488" y="1285"/>
                  </a:cubicBezTo>
                  <a:cubicBezTo>
                    <a:pt x="18317" y="1285"/>
                    <a:pt x="18317" y="1285"/>
                    <a:pt x="18317" y="1285"/>
                  </a:cubicBezTo>
                  <a:cubicBezTo>
                    <a:pt x="18317" y="16"/>
                    <a:pt x="18317" y="16"/>
                    <a:pt x="18317" y="16"/>
                  </a:cubicBezTo>
                  <a:cubicBezTo>
                    <a:pt x="18464" y="16"/>
                    <a:pt x="18464" y="16"/>
                    <a:pt x="18464" y="16"/>
                  </a:cubicBezTo>
                  <a:cubicBezTo>
                    <a:pt x="19320" y="1002"/>
                    <a:pt x="19320" y="1002"/>
                    <a:pt x="19320" y="1002"/>
                  </a:cubicBezTo>
                  <a:lnTo>
                    <a:pt x="19320" y="16"/>
                  </a:lnTo>
                  <a:close/>
                  <a:moveTo>
                    <a:pt x="20712" y="659"/>
                  </a:moveTo>
                  <a:cubicBezTo>
                    <a:pt x="21137" y="659"/>
                    <a:pt x="21137" y="659"/>
                    <a:pt x="21137" y="659"/>
                  </a:cubicBezTo>
                  <a:cubicBezTo>
                    <a:pt x="21137" y="1198"/>
                    <a:pt x="21137" y="1198"/>
                    <a:pt x="21137" y="1198"/>
                  </a:cubicBezTo>
                  <a:cubicBezTo>
                    <a:pt x="20981" y="1266"/>
                    <a:pt x="20826" y="1300"/>
                    <a:pt x="20673" y="1300"/>
                  </a:cubicBezTo>
                  <a:cubicBezTo>
                    <a:pt x="20463" y="1300"/>
                    <a:pt x="20294" y="1239"/>
                    <a:pt x="20169" y="1115"/>
                  </a:cubicBezTo>
                  <a:cubicBezTo>
                    <a:pt x="20043" y="994"/>
                    <a:pt x="19980" y="842"/>
                    <a:pt x="19980" y="662"/>
                  </a:cubicBezTo>
                  <a:cubicBezTo>
                    <a:pt x="19980" y="473"/>
                    <a:pt x="20045" y="314"/>
                    <a:pt x="20176" y="189"/>
                  </a:cubicBezTo>
                  <a:cubicBezTo>
                    <a:pt x="20306" y="63"/>
                    <a:pt x="20469" y="0"/>
                    <a:pt x="20666" y="0"/>
                  </a:cubicBezTo>
                  <a:cubicBezTo>
                    <a:pt x="20736" y="0"/>
                    <a:pt x="20804" y="8"/>
                    <a:pt x="20869" y="22"/>
                  </a:cubicBezTo>
                  <a:cubicBezTo>
                    <a:pt x="20933" y="39"/>
                    <a:pt x="21014" y="66"/>
                    <a:pt x="21112" y="109"/>
                  </a:cubicBezTo>
                  <a:cubicBezTo>
                    <a:pt x="21112" y="293"/>
                    <a:pt x="21112" y="293"/>
                    <a:pt x="21112" y="293"/>
                  </a:cubicBezTo>
                  <a:cubicBezTo>
                    <a:pt x="20961" y="205"/>
                    <a:pt x="20811" y="161"/>
                    <a:pt x="20661" y="161"/>
                  </a:cubicBezTo>
                  <a:cubicBezTo>
                    <a:pt x="20523" y="161"/>
                    <a:pt x="20407" y="209"/>
                    <a:pt x="20311" y="303"/>
                  </a:cubicBezTo>
                  <a:cubicBezTo>
                    <a:pt x="20215" y="397"/>
                    <a:pt x="20169" y="514"/>
                    <a:pt x="20169" y="651"/>
                  </a:cubicBezTo>
                  <a:cubicBezTo>
                    <a:pt x="20169" y="795"/>
                    <a:pt x="20215" y="913"/>
                    <a:pt x="20311" y="1004"/>
                  </a:cubicBezTo>
                  <a:cubicBezTo>
                    <a:pt x="20407" y="1096"/>
                    <a:pt x="20528" y="1142"/>
                    <a:pt x="20678" y="1142"/>
                  </a:cubicBezTo>
                  <a:cubicBezTo>
                    <a:pt x="20750" y="1142"/>
                    <a:pt x="20838" y="1125"/>
                    <a:pt x="20939" y="1092"/>
                  </a:cubicBezTo>
                  <a:cubicBezTo>
                    <a:pt x="20956" y="1087"/>
                    <a:pt x="20956" y="1087"/>
                    <a:pt x="20956" y="1087"/>
                  </a:cubicBezTo>
                  <a:cubicBezTo>
                    <a:pt x="20956" y="821"/>
                    <a:pt x="20956" y="821"/>
                    <a:pt x="20956" y="821"/>
                  </a:cubicBezTo>
                  <a:cubicBezTo>
                    <a:pt x="20712" y="821"/>
                    <a:pt x="20712" y="821"/>
                    <a:pt x="20712" y="821"/>
                  </a:cubicBezTo>
                  <a:lnTo>
                    <a:pt x="20712" y="659"/>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dirty="0">
                <a:solidFill>
                  <a:schemeClr val="tx1">
                    <a:alpha val="0"/>
                  </a:schemeClr>
                </a:solidFill>
              </a:endParaRPr>
            </a:p>
          </p:txBody>
        </p:sp>
      </p:grpSp>
      <p:sp>
        <p:nvSpPr>
          <p:cNvPr id="18" name="Text Placeholder 17"/>
          <p:cNvSpPr>
            <a:spLocks noGrp="1"/>
          </p:cNvSpPr>
          <p:nvPr>
            <p:ph type="body" sz="quarter" idx="16" hasCustomPrompt="1"/>
          </p:nvPr>
        </p:nvSpPr>
        <p:spPr>
          <a:xfrm>
            <a:off x="1752600" y="6529254"/>
            <a:ext cx="5867400" cy="187537"/>
          </a:xfrm>
        </p:spPr>
        <p:txBody>
          <a:bodyPr/>
          <a:lstStyle>
            <a:lvl1pPr marL="0" indent="0">
              <a:buNone/>
              <a:defRPr sz="1200" baseline="0"/>
            </a:lvl1pPr>
          </a:lstStyle>
          <a:p>
            <a:pPr lvl="0"/>
            <a:r>
              <a:rPr lang="en-US" dirty="0" smtClean="0"/>
              <a:t>Click to add copyright line</a:t>
            </a:r>
            <a:endParaRPr lang="en-IN" dirty="0"/>
          </a:p>
        </p:txBody>
      </p:sp>
      <p:pic>
        <p:nvPicPr>
          <p:cNvPr id="15" name="Picture 14"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97400" y="6434394"/>
            <a:ext cx="918000" cy="279915"/>
          </a:xfrm>
          <a:prstGeom prst="rect">
            <a:avLst/>
          </a:prstGeom>
        </p:spPr>
      </p:pic>
    </p:spTree>
    <p:extLst>
      <p:ext uri="{BB962C8B-B14F-4D97-AF65-F5344CB8AC3E}">
        <p14:creationId xmlns:p14="http://schemas.microsoft.com/office/powerpoint/2010/main" val="32063495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EDC762-C963-3140-92A6-B110E615A6CF}" type="datetimeFigureOut">
              <a:rPr lang="en-US" smtClean="0"/>
              <a:t>2/23/2017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77E3D7-35A3-9F42-8073-9AF86590052E}" type="slidenum">
              <a:rPr lang="en-US" smtClean="0"/>
              <a:t>‹#›</a:t>
            </a:fld>
            <a:endParaRPr lang="en-US" dirty="0"/>
          </a:p>
        </p:txBody>
      </p:sp>
    </p:spTree>
    <p:extLst>
      <p:ext uri="{BB962C8B-B14F-4D97-AF65-F5344CB8AC3E}">
        <p14:creationId xmlns:p14="http://schemas.microsoft.com/office/powerpoint/2010/main" val="1965497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EDC762-C963-3140-92A6-B110E615A6CF}" type="datetimeFigureOut">
              <a:rPr lang="en-US" smtClean="0"/>
              <a:t>2/23/2017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77E3D7-35A3-9F42-8073-9AF86590052E}" type="slidenum">
              <a:rPr lang="en-US" smtClean="0"/>
              <a:t>‹#›</a:t>
            </a:fld>
            <a:endParaRPr lang="en-US" dirty="0"/>
          </a:p>
        </p:txBody>
      </p:sp>
    </p:spTree>
    <p:extLst>
      <p:ext uri="{BB962C8B-B14F-4D97-AF65-F5344CB8AC3E}">
        <p14:creationId xmlns:p14="http://schemas.microsoft.com/office/powerpoint/2010/main" val="4293369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7EDC762-C963-3140-92A6-B110E615A6CF}" type="datetimeFigureOut">
              <a:rPr lang="en-US" smtClean="0"/>
              <a:t>2/23/2017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77E3D7-35A3-9F42-8073-9AF86590052E}" type="slidenum">
              <a:rPr lang="en-US" smtClean="0"/>
              <a:t>‹#›</a:t>
            </a:fld>
            <a:endParaRPr lang="en-US" dirty="0"/>
          </a:p>
        </p:txBody>
      </p:sp>
    </p:spTree>
    <p:extLst>
      <p:ext uri="{BB962C8B-B14F-4D97-AF65-F5344CB8AC3E}">
        <p14:creationId xmlns:p14="http://schemas.microsoft.com/office/powerpoint/2010/main" val="3103532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7EDC762-C963-3140-92A6-B110E615A6CF}" type="datetimeFigureOut">
              <a:rPr lang="en-US" smtClean="0"/>
              <a:t>2/23/2017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177E3D7-35A3-9F42-8073-9AF86590052E}" type="slidenum">
              <a:rPr lang="en-US" smtClean="0"/>
              <a:t>‹#›</a:t>
            </a:fld>
            <a:endParaRPr lang="en-US" dirty="0"/>
          </a:p>
        </p:txBody>
      </p:sp>
    </p:spTree>
    <p:extLst>
      <p:ext uri="{BB962C8B-B14F-4D97-AF65-F5344CB8AC3E}">
        <p14:creationId xmlns:p14="http://schemas.microsoft.com/office/powerpoint/2010/main" val="1773922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7EDC762-C963-3140-92A6-B110E615A6CF}" type="datetimeFigureOut">
              <a:rPr lang="en-US" smtClean="0"/>
              <a:t>2/23/2017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177E3D7-35A3-9F42-8073-9AF86590052E}" type="slidenum">
              <a:rPr lang="en-US" smtClean="0"/>
              <a:t>‹#›</a:t>
            </a:fld>
            <a:endParaRPr lang="en-US" dirty="0"/>
          </a:p>
        </p:txBody>
      </p:sp>
    </p:spTree>
    <p:extLst>
      <p:ext uri="{BB962C8B-B14F-4D97-AF65-F5344CB8AC3E}">
        <p14:creationId xmlns:p14="http://schemas.microsoft.com/office/powerpoint/2010/main" val="2351922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EDC762-C963-3140-92A6-B110E615A6CF}" type="datetimeFigureOut">
              <a:rPr lang="en-US" smtClean="0"/>
              <a:t>2/23/2017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177E3D7-35A3-9F42-8073-9AF86590052E}" type="slidenum">
              <a:rPr lang="en-US" smtClean="0"/>
              <a:t>‹#›</a:t>
            </a:fld>
            <a:endParaRPr lang="en-US" dirty="0"/>
          </a:p>
        </p:txBody>
      </p:sp>
    </p:spTree>
    <p:extLst>
      <p:ext uri="{BB962C8B-B14F-4D97-AF65-F5344CB8AC3E}">
        <p14:creationId xmlns:p14="http://schemas.microsoft.com/office/powerpoint/2010/main" val="1506755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EDC762-C963-3140-92A6-B110E615A6CF}" type="datetimeFigureOut">
              <a:rPr lang="en-US" smtClean="0"/>
              <a:t>2/23/2017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77E3D7-35A3-9F42-8073-9AF86590052E}" type="slidenum">
              <a:rPr lang="en-US" smtClean="0"/>
              <a:t>‹#›</a:t>
            </a:fld>
            <a:endParaRPr lang="en-US" dirty="0"/>
          </a:p>
        </p:txBody>
      </p:sp>
    </p:spTree>
    <p:extLst>
      <p:ext uri="{BB962C8B-B14F-4D97-AF65-F5344CB8AC3E}">
        <p14:creationId xmlns:p14="http://schemas.microsoft.com/office/powerpoint/2010/main" val="4018916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EDC762-C963-3140-92A6-B110E615A6CF}" type="datetimeFigureOut">
              <a:rPr lang="en-US" smtClean="0"/>
              <a:t>2/23/2017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77E3D7-35A3-9F42-8073-9AF86590052E}" type="slidenum">
              <a:rPr lang="en-US" smtClean="0"/>
              <a:t>‹#›</a:t>
            </a:fld>
            <a:endParaRPr lang="en-US" dirty="0"/>
          </a:p>
        </p:txBody>
      </p:sp>
    </p:spTree>
    <p:extLst>
      <p:ext uri="{BB962C8B-B14F-4D97-AF65-F5344CB8AC3E}">
        <p14:creationId xmlns:p14="http://schemas.microsoft.com/office/powerpoint/2010/main" val="39456258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EDC762-C963-3140-92A6-B110E615A6CF}" type="datetimeFigureOut">
              <a:rPr lang="en-US" smtClean="0"/>
              <a:t>2/23/2017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77E3D7-35A3-9F42-8073-9AF86590052E}" type="slidenum">
              <a:rPr lang="en-US" smtClean="0"/>
              <a:t>‹#›</a:t>
            </a:fld>
            <a:endParaRPr lang="en-US" dirty="0"/>
          </a:p>
        </p:txBody>
      </p:sp>
      <p:sp>
        <p:nvSpPr>
          <p:cNvPr id="7" name="Footer Placeholder 4"/>
          <p:cNvSpPr txBox="1">
            <a:spLocks/>
          </p:cNvSpPr>
          <p:nvPr userDrawn="1"/>
        </p:nvSpPr>
        <p:spPr>
          <a:xfrm>
            <a:off x="-88006" y="6375399"/>
            <a:ext cx="6934200" cy="327025"/>
          </a:xfrm>
          <a:prstGeom prst="rect">
            <a:avLst/>
          </a:prstGeom>
        </p:spPr>
        <p:txBody>
          <a:bodyPr/>
          <a:lstStyle>
            <a:defPPr>
              <a:defRPr lang="en-US"/>
            </a:defPPr>
            <a:lvl1pPr marL="0" algn="l" defTabSz="457200" rtl="0" eaLnBrk="1" latinLnBrk="0" hangingPunct="1">
              <a:defRPr sz="700" kern="1200">
                <a:solidFill>
                  <a:schemeClr val="tx1"/>
                </a:solidFill>
                <a:latin typeface="Arial" panose="020B0604020202020204" pitchFamily="34" charset="0"/>
                <a:ea typeface="+mn-ea"/>
                <a:cs typeface="Arial" panose="020B06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200" b="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lvl="2" algn="ctr"/>
            <a:r>
              <a:rPr lang="en-US" dirty="0" smtClean="0"/>
              <a:t>Copyright © 2018, 2014, 2011 Pearson Education, Inc. All Rights Reserved</a:t>
            </a:r>
            <a:endParaRPr lang="en-US" dirty="0"/>
          </a:p>
        </p:txBody>
      </p:sp>
      <p:pic>
        <p:nvPicPr>
          <p:cNvPr id="8" name="Shape 23" descr="Pearson Logo"/>
          <p:cNvPicPr preferRelativeResize="0"/>
          <p:nvPr userDrawn="1"/>
        </p:nvPicPr>
        <p:blipFill rotWithShape="1">
          <a:blip r:embed="rId14">
            <a:alphaModFix/>
          </a:blip>
          <a:srcRect/>
          <a:stretch/>
        </p:blipFill>
        <p:spPr>
          <a:xfrm>
            <a:off x="7990972" y="6128914"/>
            <a:ext cx="695828" cy="492969"/>
          </a:xfrm>
          <a:prstGeom prst="rect">
            <a:avLst/>
          </a:prstGeom>
          <a:noFill/>
          <a:ln>
            <a:noFill/>
          </a:ln>
        </p:spPr>
      </p:pic>
    </p:spTree>
    <p:extLst>
      <p:ext uri="{BB962C8B-B14F-4D97-AF65-F5344CB8AC3E}">
        <p14:creationId xmlns:p14="http://schemas.microsoft.com/office/powerpoint/2010/main" val="30733768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b="1" kern="1200">
          <a:solidFill>
            <a:srgbClr val="007FA3"/>
          </a:solidFill>
          <a:latin typeface="+mj-lt"/>
          <a:ea typeface="+mj-ea"/>
          <a:cs typeface="+mj-cs"/>
        </a:defRPr>
      </a:lvl1pPr>
    </p:titleStyle>
    <p:bodyStyle>
      <a:lvl1pPr marL="342900" indent="-342900" algn="l" defTabSz="457200" rtl="0" eaLnBrk="1" latinLnBrk="0" hangingPunct="1">
        <a:spcBef>
          <a:spcPct val="20000"/>
        </a:spcBef>
        <a:buClr>
          <a:srgbClr val="007FA3"/>
        </a:buClr>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Clr>
          <a:srgbClr val="007FA3"/>
        </a:buClr>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Clr>
          <a:srgbClr val="007FA3"/>
        </a:buClr>
        <a:buFont typeface="Courier New" panose="02070309020205020404" pitchFamily="49" charset="0"/>
        <a:buChar char="o"/>
        <a:defRPr sz="2000" kern="1200">
          <a:solidFill>
            <a:schemeClr val="tx1"/>
          </a:solidFill>
          <a:latin typeface="+mn-lt"/>
          <a:ea typeface="+mn-ea"/>
          <a:cs typeface="+mn-cs"/>
        </a:defRPr>
      </a:lvl4pPr>
      <a:lvl5pPr marL="2057400" indent="-228600" algn="l" defTabSz="457200" rtl="0" eaLnBrk="1" latinLnBrk="0" hangingPunct="1">
        <a:spcBef>
          <a:spcPct val="20000"/>
        </a:spcBef>
        <a:buClr>
          <a:srgbClr val="007FA3"/>
        </a:buClr>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599"/>
            <a:ext cx="8382000" cy="1022534"/>
          </a:xfrm>
        </p:spPr>
        <p:txBody>
          <a:bodyPr>
            <a:normAutofit/>
          </a:bodyPr>
          <a:lstStyle/>
          <a:p>
            <a:pPr lvl="0" algn="l" defTabSz="914400">
              <a:defRPr/>
            </a:pPr>
            <a:r>
              <a:rPr lang="en-US" altLang="en-US" b="1" kern="0" dirty="0">
                <a:solidFill>
                  <a:srgbClr val="007FA3"/>
                </a:solidFill>
                <a:ea typeface="+mn-ea"/>
                <a:cs typeface="Arial" panose="020B0604020202020204" pitchFamily="34" charset="0"/>
                <a:sym typeface="Times New Roman" panose="02020603050405020304" pitchFamily="18" charset="0"/>
              </a:rPr>
              <a:t>International Economics</a:t>
            </a:r>
          </a:p>
        </p:txBody>
      </p:sp>
      <p:sp>
        <p:nvSpPr>
          <p:cNvPr id="7" name="Text Placeholder 2"/>
          <p:cNvSpPr>
            <a:spLocks noGrp="1"/>
          </p:cNvSpPr>
          <p:nvPr>
            <p:ph type="body" sz="quarter" idx="13"/>
          </p:nvPr>
        </p:nvSpPr>
        <p:spPr>
          <a:xfrm>
            <a:off x="457200" y="1067131"/>
            <a:ext cx="8229600" cy="478970"/>
          </a:xfrm>
        </p:spPr>
        <p:txBody>
          <a:bodyPr/>
          <a:lstStyle/>
          <a:p>
            <a:r>
              <a:rPr lang="en-US" sz="3600" dirty="0" smtClean="0"/>
              <a:t>Seventh Edition</a:t>
            </a:r>
          </a:p>
        </p:txBody>
      </p:sp>
      <p:sp>
        <p:nvSpPr>
          <p:cNvPr id="4" name="Text Placeholder 3"/>
          <p:cNvSpPr>
            <a:spLocks noGrp="1"/>
          </p:cNvSpPr>
          <p:nvPr>
            <p:ph type="body" sz="quarter" idx="14"/>
          </p:nvPr>
        </p:nvSpPr>
        <p:spPr/>
        <p:txBody>
          <a:bodyPr/>
          <a:lstStyle/>
          <a:p>
            <a:pPr algn="ctr"/>
            <a:r>
              <a:rPr lang="en-IN" sz="4000" b="1" dirty="0"/>
              <a:t>Chapter </a:t>
            </a:r>
            <a:r>
              <a:rPr lang="en-IN" sz="4000" b="1" dirty="0" smtClean="0"/>
              <a:t>12</a:t>
            </a:r>
            <a:endParaRPr lang="en-IN" sz="4000" dirty="0"/>
          </a:p>
        </p:txBody>
      </p:sp>
      <p:sp>
        <p:nvSpPr>
          <p:cNvPr id="5" name="Text Placeholder 4"/>
          <p:cNvSpPr>
            <a:spLocks noGrp="1"/>
          </p:cNvSpPr>
          <p:nvPr>
            <p:ph type="body" sz="quarter" idx="15"/>
          </p:nvPr>
        </p:nvSpPr>
        <p:spPr>
          <a:xfrm>
            <a:off x="5029200" y="3322637"/>
            <a:ext cx="3657600" cy="2925763"/>
          </a:xfrm>
        </p:spPr>
        <p:txBody>
          <a:bodyPr/>
          <a:lstStyle/>
          <a:p>
            <a:pPr algn="ctr"/>
            <a:r>
              <a:rPr lang="en-US" sz="3600" dirty="0">
                <a:ea typeface="Verdana" panose="020B0604030504040204" pitchFamily="34" charset="0"/>
                <a:cs typeface="Arial" panose="020B0604020202020204" pitchFamily="34" charset="0"/>
              </a:rPr>
              <a:t>International Financial Crises</a:t>
            </a:r>
          </a:p>
        </p:txBody>
      </p:sp>
      <p:pic>
        <p:nvPicPr>
          <p:cNvPr id="9" name="Picture 2" descr="Front Cover: International Economics Seventh Edition by Gerbe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0439" y="1838303"/>
            <a:ext cx="3518969" cy="4410097"/>
          </a:xfrm>
          <a:prstGeom prst="rect">
            <a:avLst/>
          </a:prstGeom>
        </p:spPr>
      </p:pic>
      <p:sp>
        <p:nvSpPr>
          <p:cNvPr id="3" name="Text Placeholder 5"/>
          <p:cNvSpPr>
            <a:spLocks noGrp="1"/>
          </p:cNvSpPr>
          <p:nvPr>
            <p:ph type="body" sz="quarter" idx="16"/>
          </p:nvPr>
        </p:nvSpPr>
        <p:spPr>
          <a:xfrm>
            <a:off x="1752600" y="6477598"/>
            <a:ext cx="5867400" cy="328746"/>
          </a:xfrm>
        </p:spPr>
        <p:txBody>
          <a:bodyPr>
            <a:normAutofit fontScale="40000" lnSpcReduction="20000"/>
          </a:bodyPr>
          <a:lstStyle/>
          <a:p>
            <a:r>
              <a:rPr lang="en-US" sz="3600" dirty="0"/>
              <a:t>Copyright © 2018, 2014, 2011 Pearson Education, Inc. All Rights Reserved</a:t>
            </a:r>
          </a:p>
          <a:p>
            <a:endParaRPr lang="en-US" dirty="0"/>
          </a:p>
        </p:txBody>
      </p:sp>
    </p:spTree>
    <p:extLst>
      <p:ext uri="{BB962C8B-B14F-4D97-AF65-F5344CB8AC3E}">
        <p14:creationId xmlns:p14="http://schemas.microsoft.com/office/powerpoint/2010/main" val="11354938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Vulnerabilities, Triggers, and Contagion </a:t>
            </a:r>
            <a:r>
              <a:rPr lang="en-US" sz="3100" dirty="0" smtClean="0"/>
              <a:t>(</a:t>
            </a:r>
            <a:r>
              <a:rPr lang="en-US" sz="3100" dirty="0"/>
              <a:t>2</a:t>
            </a:r>
            <a:r>
              <a:rPr lang="en-US" sz="3100" dirty="0" smtClean="0"/>
              <a:t> </a:t>
            </a:r>
            <a:r>
              <a:rPr lang="en-US" sz="3100" dirty="0"/>
              <a:t>of 4)</a:t>
            </a:r>
            <a:endParaRPr lang="en-US" dirty="0"/>
          </a:p>
        </p:txBody>
      </p:sp>
      <p:sp>
        <p:nvSpPr>
          <p:cNvPr id="3" name="Content Placeholder 2"/>
          <p:cNvSpPr>
            <a:spLocks noGrp="1"/>
          </p:cNvSpPr>
          <p:nvPr>
            <p:ph idx="1"/>
          </p:nvPr>
        </p:nvSpPr>
        <p:spPr/>
        <p:txBody>
          <a:bodyPr>
            <a:normAutofit/>
          </a:bodyPr>
          <a:lstStyle/>
          <a:p>
            <a:r>
              <a:rPr lang="en-US" dirty="0"/>
              <a:t>Vulnerability</a:t>
            </a:r>
            <a:r>
              <a:rPr lang="en-US" dirty="0" smtClean="0"/>
              <a:t>:  Economic imbalances.</a:t>
            </a:r>
          </a:p>
          <a:p>
            <a:pPr lvl="1"/>
            <a:r>
              <a:rPr lang="en-US" dirty="0" smtClean="0"/>
              <a:t>These take multiple forms.</a:t>
            </a:r>
          </a:p>
          <a:p>
            <a:pPr lvl="2"/>
            <a:r>
              <a:rPr lang="en-US" dirty="0" smtClean="0"/>
              <a:t>Unsustainable government deficits;</a:t>
            </a:r>
          </a:p>
          <a:p>
            <a:pPr lvl="2"/>
            <a:r>
              <a:rPr lang="en-US" dirty="0" smtClean="0"/>
              <a:t>Large private debt levels;</a:t>
            </a:r>
          </a:p>
          <a:p>
            <a:pPr lvl="2"/>
            <a:r>
              <a:rPr lang="en-US" dirty="0" smtClean="0"/>
              <a:t>Large current account deficits;</a:t>
            </a:r>
          </a:p>
          <a:p>
            <a:pPr lvl="2"/>
            <a:r>
              <a:rPr lang="en-US" dirty="0" smtClean="0"/>
              <a:t>Overvalued currencies.</a:t>
            </a:r>
          </a:p>
          <a:p>
            <a:pPr lvl="1"/>
            <a:r>
              <a:rPr lang="en-US" dirty="0" smtClean="0"/>
              <a:t>The global crisis of 2007 had several of these, including excessive private debt and large current account deficits.</a:t>
            </a:r>
          </a:p>
        </p:txBody>
      </p:sp>
    </p:spTree>
    <p:extLst>
      <p:ext uri="{BB962C8B-B14F-4D97-AF65-F5344CB8AC3E}">
        <p14:creationId xmlns:p14="http://schemas.microsoft.com/office/powerpoint/2010/main" val="17825324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Vulnerabilities, Triggers, and Contagion </a:t>
            </a:r>
            <a:r>
              <a:rPr lang="en-US" sz="3100" dirty="0" smtClean="0"/>
              <a:t>(3 </a:t>
            </a:r>
            <a:r>
              <a:rPr lang="en-US" sz="3100" dirty="0"/>
              <a:t>of 4)</a:t>
            </a:r>
            <a:endParaRPr lang="en-US" dirty="0"/>
          </a:p>
        </p:txBody>
      </p:sp>
      <p:sp>
        <p:nvSpPr>
          <p:cNvPr id="3" name="Content Placeholder 2"/>
          <p:cNvSpPr>
            <a:spLocks noGrp="1"/>
          </p:cNvSpPr>
          <p:nvPr>
            <p:ph idx="1"/>
          </p:nvPr>
        </p:nvSpPr>
        <p:spPr/>
        <p:txBody>
          <a:bodyPr>
            <a:normAutofit fontScale="70000" lnSpcReduction="20000"/>
          </a:bodyPr>
          <a:lstStyle/>
          <a:p>
            <a:r>
              <a:rPr lang="en-US" dirty="0"/>
              <a:t>Vulnerability</a:t>
            </a:r>
            <a:r>
              <a:rPr lang="en-US" dirty="0" smtClean="0"/>
              <a:t>: Volatile capital flows.</a:t>
            </a:r>
          </a:p>
          <a:p>
            <a:pPr lvl="1"/>
            <a:r>
              <a:rPr lang="en-US" dirty="0" smtClean="0"/>
              <a:t>Financial capital can nearly instantaneously shift from one market to another, putting pressure on exchange rates, current accounts, and private and government borrowing.</a:t>
            </a:r>
          </a:p>
          <a:p>
            <a:pPr lvl="1"/>
            <a:r>
              <a:rPr lang="en-US" dirty="0" smtClean="0"/>
              <a:t>The Asian Crisis of 1997-1998 is an example (see below).</a:t>
            </a:r>
          </a:p>
          <a:p>
            <a:endParaRPr lang="en-US" dirty="0"/>
          </a:p>
          <a:p>
            <a:r>
              <a:rPr lang="en-US" dirty="0" smtClean="0"/>
              <a:t>Weak supervision and regulatory oversight can complicate this problem.</a:t>
            </a:r>
          </a:p>
          <a:p>
            <a:pPr lvl="1"/>
            <a:r>
              <a:rPr lang="en-US" dirty="0" smtClean="0"/>
              <a:t>For example, banks with a lot of short term international loans.</a:t>
            </a:r>
          </a:p>
          <a:p>
            <a:endParaRPr lang="en-US" dirty="0"/>
          </a:p>
          <a:p>
            <a:r>
              <a:rPr lang="en-US" dirty="0" smtClean="0"/>
              <a:t>When financial capital starts to move out of a country, it can become a stampede that leads to a crisis, or it may be limited if foreigners have confidence in the borrowing economy.</a:t>
            </a:r>
          </a:p>
          <a:p>
            <a:pPr lvl="1"/>
            <a:r>
              <a:rPr lang="en-US" dirty="0" smtClean="0"/>
              <a:t>Multiple equilibria are possible, no way to determine whether a crisis will develop, or if conditions will return to normal.</a:t>
            </a:r>
          </a:p>
        </p:txBody>
      </p:sp>
    </p:spTree>
    <p:extLst>
      <p:ext uri="{BB962C8B-B14F-4D97-AF65-F5344CB8AC3E}">
        <p14:creationId xmlns:p14="http://schemas.microsoft.com/office/powerpoint/2010/main" val="6244887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Vulnerabilities, Triggers, and Contagion </a:t>
            </a:r>
            <a:r>
              <a:rPr lang="en-US" sz="3100" dirty="0" smtClean="0"/>
              <a:t>(4 </a:t>
            </a:r>
            <a:r>
              <a:rPr lang="en-US" sz="3100" dirty="0"/>
              <a:t>of 4)</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Contagion.</a:t>
            </a:r>
          </a:p>
          <a:p>
            <a:pPr lvl="1"/>
            <a:r>
              <a:rPr lang="en-US" dirty="0" smtClean="0"/>
              <a:t>Most crises remain purely domestic, but some do spillover into other economies.</a:t>
            </a:r>
          </a:p>
          <a:p>
            <a:endParaRPr lang="en-US" dirty="0" smtClean="0"/>
          </a:p>
          <a:p>
            <a:r>
              <a:rPr lang="en-US" dirty="0" smtClean="0"/>
              <a:t>Sources of contagion:</a:t>
            </a:r>
          </a:p>
          <a:p>
            <a:pPr lvl="1"/>
            <a:r>
              <a:rPr lang="en-US" dirty="0" smtClean="0"/>
              <a:t>Direct linkages;  for example, banks and other economic interests purchased assets tied to the U.S. housing market before the recent financial crisis.</a:t>
            </a:r>
          </a:p>
          <a:p>
            <a:pPr lvl="1"/>
            <a:r>
              <a:rPr lang="en-US" dirty="0" smtClean="0"/>
              <a:t>“Wake up calls”:  When one country experiences problems, it signals that similar countries may have similar problems.  </a:t>
            </a:r>
          </a:p>
          <a:p>
            <a:pPr lvl="1"/>
            <a:r>
              <a:rPr lang="en-US" dirty="0" smtClean="0"/>
              <a:t>Common economic fundamentals:  The factors affecting one country has a similar negative impact elsewhere because the economies share similar characteristics.</a:t>
            </a:r>
          </a:p>
        </p:txBody>
      </p:sp>
    </p:spTree>
    <p:extLst>
      <p:ext uri="{BB962C8B-B14F-4D97-AF65-F5344CB8AC3E}">
        <p14:creationId xmlns:p14="http://schemas.microsoft.com/office/powerpoint/2010/main" val="41927586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Case </a:t>
            </a:r>
            <a:r>
              <a:rPr lang="en-US" dirty="0" smtClean="0"/>
              <a:t>Study</a:t>
            </a:r>
            <a:r>
              <a:rPr lang="en-US" dirty="0" smtClean="0"/>
              <a:t>:  The Mexican </a:t>
            </a:r>
            <a:r>
              <a:rPr lang="en-US" dirty="0" smtClean="0"/>
              <a:t>Peso </a:t>
            </a:r>
            <a:r>
              <a:rPr lang="en-US" dirty="0"/>
              <a:t>C</a:t>
            </a:r>
            <a:r>
              <a:rPr lang="en-US" dirty="0" smtClean="0"/>
              <a:t>risis </a:t>
            </a:r>
            <a:r>
              <a:rPr lang="en-US" dirty="0" smtClean="0"/>
              <a:t>of 1994-95 </a:t>
            </a:r>
            <a:r>
              <a:rPr lang="en-US" sz="3100" dirty="0" smtClean="0"/>
              <a:t>(1 of 3)</a:t>
            </a:r>
            <a:endParaRPr lang="en-US" sz="3100" dirty="0"/>
          </a:p>
        </p:txBody>
      </p:sp>
      <p:sp>
        <p:nvSpPr>
          <p:cNvPr id="3" name="Content Placeholder 2"/>
          <p:cNvSpPr>
            <a:spLocks noGrp="1"/>
          </p:cNvSpPr>
          <p:nvPr>
            <p:ph idx="1"/>
          </p:nvPr>
        </p:nvSpPr>
        <p:spPr/>
        <p:txBody>
          <a:bodyPr>
            <a:normAutofit fontScale="77500" lnSpcReduction="20000"/>
          </a:bodyPr>
          <a:lstStyle/>
          <a:p>
            <a:r>
              <a:rPr lang="en-US" dirty="0" smtClean="0"/>
              <a:t>Both economic imbalances and volatile capital flows were involved.</a:t>
            </a:r>
          </a:p>
          <a:p>
            <a:endParaRPr lang="en-US" dirty="0"/>
          </a:p>
          <a:p>
            <a:r>
              <a:rPr lang="en-US" dirty="0" smtClean="0"/>
              <a:t>Imbalances:</a:t>
            </a:r>
          </a:p>
          <a:p>
            <a:pPr lvl="1"/>
            <a:r>
              <a:rPr lang="en-US" dirty="0" smtClean="0"/>
              <a:t>Overvalued exchange rate;</a:t>
            </a:r>
          </a:p>
          <a:p>
            <a:pPr lvl="1"/>
            <a:r>
              <a:rPr lang="en-US" dirty="0" smtClean="0"/>
              <a:t>Low savings rates relative to investment led to large current account deficits.</a:t>
            </a:r>
          </a:p>
          <a:p>
            <a:endParaRPr lang="en-US" dirty="0" smtClean="0"/>
          </a:p>
          <a:p>
            <a:r>
              <a:rPr lang="en-US" dirty="0" smtClean="0"/>
              <a:t>Capital flows:</a:t>
            </a:r>
          </a:p>
          <a:p>
            <a:pPr lvl="1"/>
            <a:r>
              <a:rPr lang="en-US" dirty="0" smtClean="0"/>
              <a:t>Were actively encouraged by government policy as a way to obtain investment funds;</a:t>
            </a:r>
          </a:p>
          <a:p>
            <a:pPr lvl="1"/>
            <a:r>
              <a:rPr lang="en-US" dirty="0" smtClean="0"/>
              <a:t>The signing of NAFTA encouraged foreigners to invest in Mexico.</a:t>
            </a:r>
            <a:endParaRPr lang="en-US" dirty="0"/>
          </a:p>
        </p:txBody>
      </p:sp>
    </p:spTree>
    <p:extLst>
      <p:ext uri="{BB962C8B-B14F-4D97-AF65-F5344CB8AC3E}">
        <p14:creationId xmlns:p14="http://schemas.microsoft.com/office/powerpoint/2010/main" val="21430684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Case Study:  The Mexican Peso Crisis of 1994-95 </a:t>
            </a:r>
            <a:r>
              <a:rPr lang="en-US" sz="3100" dirty="0" smtClean="0"/>
              <a:t>(2 </a:t>
            </a:r>
            <a:r>
              <a:rPr lang="en-US" sz="3100" dirty="0"/>
              <a:t>of 3)</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Triggers:</a:t>
            </a:r>
          </a:p>
          <a:p>
            <a:pPr lvl="1"/>
            <a:r>
              <a:rPr lang="en-US" dirty="0" smtClean="0"/>
              <a:t>Rising interest rates in the U.S. increased the cost of Mexican borrowing.</a:t>
            </a:r>
          </a:p>
          <a:p>
            <a:pPr lvl="1"/>
            <a:r>
              <a:rPr lang="en-US" dirty="0" smtClean="0"/>
              <a:t>Political events in Mexico caused nervous investors to reassess their exposure to the Mexican market;</a:t>
            </a:r>
          </a:p>
          <a:p>
            <a:pPr lvl="2"/>
            <a:r>
              <a:rPr lang="en-US" dirty="0" smtClean="0"/>
              <a:t>Two political assassinations, a regional uprising in Southern Mexico (the Zapatista movement).</a:t>
            </a:r>
          </a:p>
          <a:p>
            <a:endParaRPr lang="en-US" dirty="0" smtClean="0"/>
          </a:p>
          <a:p>
            <a:r>
              <a:rPr lang="en-US" dirty="0" smtClean="0"/>
              <a:t>December, 1995, newly elected President Zedillo devalues the peso, but not by enough and more capital leaves the country.</a:t>
            </a:r>
          </a:p>
          <a:p>
            <a:endParaRPr lang="en-US" dirty="0" smtClean="0"/>
          </a:p>
          <a:p>
            <a:r>
              <a:rPr lang="en-US" dirty="0" smtClean="0"/>
              <a:t>Two days later, he switches the currency to a floating exchange rate from one that was pegged to the dollar.</a:t>
            </a:r>
          </a:p>
          <a:p>
            <a:pPr lvl="1"/>
            <a:r>
              <a:rPr lang="en-US" dirty="0" smtClean="0"/>
              <a:t>The currency collapses, losing more than 50 percent of its value over the next 4 months.</a:t>
            </a:r>
            <a:endParaRPr lang="en-US" dirty="0"/>
          </a:p>
        </p:txBody>
      </p:sp>
    </p:spTree>
    <p:extLst>
      <p:ext uri="{BB962C8B-B14F-4D97-AF65-F5344CB8AC3E}">
        <p14:creationId xmlns:p14="http://schemas.microsoft.com/office/powerpoint/2010/main" val="15960136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Case Study:  The Mexican Peso Crisis of 1994-95 </a:t>
            </a:r>
            <a:r>
              <a:rPr lang="en-US" sz="3100" dirty="0" smtClean="0"/>
              <a:t>(3 </a:t>
            </a:r>
            <a:r>
              <a:rPr lang="en-US" sz="3100" dirty="0"/>
              <a:t>of 3)</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In the short run, loans and lines of credit from the US, Canada, and the IMF help calm the outflow of capital.</a:t>
            </a:r>
          </a:p>
          <a:p>
            <a:endParaRPr lang="en-US" dirty="0" smtClean="0"/>
          </a:p>
          <a:p>
            <a:r>
              <a:rPr lang="en-US" dirty="0" smtClean="0"/>
              <a:t>To address longer term problems, Mexico implemented expenditure switching and expenditure reducing policies.</a:t>
            </a:r>
          </a:p>
          <a:p>
            <a:pPr lvl="1"/>
            <a:r>
              <a:rPr lang="en-US" dirty="0" smtClean="0"/>
              <a:t>Devaluation followed by a switch to a floating exchange rate.</a:t>
            </a:r>
          </a:p>
          <a:p>
            <a:pPr lvl="1"/>
            <a:r>
              <a:rPr lang="en-US" dirty="0" smtClean="0"/>
              <a:t>Contractionary fiscal policy, i.e.,  austerity. </a:t>
            </a:r>
          </a:p>
          <a:p>
            <a:endParaRPr lang="en-US" dirty="0" smtClean="0"/>
          </a:p>
          <a:p>
            <a:r>
              <a:rPr lang="en-US" dirty="0" smtClean="0"/>
              <a:t>GDP fell over 6 percent, and unemployment rose dramatically.</a:t>
            </a:r>
            <a:endParaRPr lang="en-US" dirty="0"/>
          </a:p>
        </p:txBody>
      </p:sp>
    </p:spTree>
    <p:extLst>
      <p:ext uri="{BB962C8B-B14F-4D97-AF65-F5344CB8AC3E}">
        <p14:creationId xmlns:p14="http://schemas.microsoft.com/office/powerpoint/2010/main" val="33469090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Domestic </a:t>
            </a:r>
            <a:r>
              <a:rPr lang="en-US" dirty="0" smtClean="0"/>
              <a:t>Issues </a:t>
            </a:r>
            <a:r>
              <a:rPr lang="en-US" dirty="0" smtClean="0"/>
              <a:t>in </a:t>
            </a:r>
            <a:r>
              <a:rPr lang="en-US" dirty="0" smtClean="0"/>
              <a:t>Crisis </a:t>
            </a:r>
            <a:r>
              <a:rPr lang="en-US" dirty="0"/>
              <a:t>A</a:t>
            </a:r>
            <a:r>
              <a:rPr lang="en-US" dirty="0" smtClean="0"/>
              <a:t>voidance </a:t>
            </a:r>
            <a:r>
              <a:rPr lang="en-US" dirty="0" smtClean="0"/>
              <a:t/>
            </a:r>
            <a:br>
              <a:rPr lang="en-US" dirty="0" smtClean="0"/>
            </a:br>
            <a:r>
              <a:rPr lang="en-US" sz="3100" dirty="0" smtClean="0"/>
              <a:t>(1 of 5)</a:t>
            </a:r>
            <a:endParaRPr lang="en-US" sz="3100" dirty="0"/>
          </a:p>
        </p:txBody>
      </p:sp>
      <p:sp>
        <p:nvSpPr>
          <p:cNvPr id="3" name="Content Placeholder 2"/>
          <p:cNvSpPr>
            <a:spLocks noGrp="1"/>
          </p:cNvSpPr>
          <p:nvPr>
            <p:ph idx="1"/>
          </p:nvPr>
        </p:nvSpPr>
        <p:spPr/>
        <p:txBody>
          <a:bodyPr>
            <a:normAutofit fontScale="85000" lnSpcReduction="10000"/>
          </a:bodyPr>
          <a:lstStyle/>
          <a:p>
            <a:r>
              <a:rPr lang="en-US" dirty="0" smtClean="0"/>
              <a:t>Some policies to avoid crises are straightforward and easy to understand, if not always easy to follow:</a:t>
            </a:r>
          </a:p>
          <a:p>
            <a:pPr lvl="1"/>
            <a:r>
              <a:rPr lang="en-US" dirty="0" smtClean="0"/>
              <a:t>Credible and sustainable monetary and fiscal policies, including sustainable levels of government debt;</a:t>
            </a:r>
          </a:p>
          <a:p>
            <a:pPr lvl="1"/>
            <a:r>
              <a:rPr lang="en-US" dirty="0" smtClean="0"/>
              <a:t>Avoidance of overvalued exchange rates;</a:t>
            </a:r>
          </a:p>
          <a:p>
            <a:pPr lvl="1"/>
            <a:r>
              <a:rPr lang="en-US" dirty="0" smtClean="0"/>
              <a:t>Active supervision and regulation of the financial system;</a:t>
            </a:r>
          </a:p>
          <a:p>
            <a:pPr lvl="1"/>
            <a:r>
              <a:rPr lang="en-US" dirty="0" smtClean="0"/>
              <a:t>Provision of timely information of interest to international investors, such as reserve holdings of the central bank.</a:t>
            </a:r>
          </a:p>
          <a:p>
            <a:endParaRPr lang="en-US" dirty="0" smtClean="0"/>
          </a:p>
          <a:p>
            <a:r>
              <a:rPr lang="en-US" dirty="0" smtClean="0"/>
              <a:t>Other policy issues are more uncertain.</a:t>
            </a:r>
          </a:p>
          <a:p>
            <a:pPr lvl="1"/>
            <a:endParaRPr lang="en-US" dirty="0"/>
          </a:p>
        </p:txBody>
      </p:sp>
    </p:spTree>
    <p:extLst>
      <p:ext uri="{BB962C8B-B14F-4D97-AF65-F5344CB8AC3E}">
        <p14:creationId xmlns:p14="http://schemas.microsoft.com/office/powerpoint/2010/main" val="26540634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Domestic Issues in Crisis Avoidance </a:t>
            </a:r>
            <a:br>
              <a:rPr lang="en-US" dirty="0"/>
            </a:br>
            <a:r>
              <a:rPr lang="en-US" sz="3100" dirty="0" smtClean="0"/>
              <a:t>(2 </a:t>
            </a:r>
            <a:r>
              <a:rPr lang="en-US" sz="3100" dirty="0"/>
              <a:t>of 5)</a:t>
            </a:r>
            <a:endParaRPr lang="en-US" dirty="0"/>
          </a:p>
        </p:txBody>
      </p:sp>
      <p:sp>
        <p:nvSpPr>
          <p:cNvPr id="3" name="Content Placeholder 2"/>
          <p:cNvSpPr>
            <a:spLocks noGrp="1"/>
          </p:cNvSpPr>
          <p:nvPr>
            <p:ph idx="1"/>
          </p:nvPr>
        </p:nvSpPr>
        <p:spPr/>
        <p:txBody>
          <a:bodyPr>
            <a:normAutofit/>
          </a:bodyPr>
          <a:lstStyle/>
          <a:p>
            <a:r>
              <a:rPr lang="en-US" dirty="0" smtClean="0"/>
              <a:t>Moral hazard problems:</a:t>
            </a:r>
          </a:p>
          <a:p>
            <a:pPr lvl="1"/>
            <a:r>
              <a:rPr lang="en-US" dirty="0" smtClean="0"/>
              <a:t>During a crisis, there is a large incentive to keep credit flowing and avoid a collapse in the banking system;</a:t>
            </a:r>
          </a:p>
          <a:p>
            <a:pPr lvl="1"/>
            <a:r>
              <a:rPr lang="en-US" dirty="0" smtClean="0"/>
              <a:t>Bailouts may encourage firms to take excessive risks and increase the probability of future crises;</a:t>
            </a:r>
          </a:p>
          <a:p>
            <a:pPr lvl="1"/>
            <a:r>
              <a:rPr lang="en-US" dirty="0" smtClean="0"/>
              <a:t>But failure to bailout failing financial firms may increase the severity of the crisis by making it deeper and wider.</a:t>
            </a:r>
          </a:p>
          <a:p>
            <a:pPr lvl="1"/>
            <a:endParaRPr lang="en-US" dirty="0"/>
          </a:p>
        </p:txBody>
      </p:sp>
    </p:spTree>
    <p:extLst>
      <p:ext uri="{BB962C8B-B14F-4D97-AF65-F5344CB8AC3E}">
        <p14:creationId xmlns:p14="http://schemas.microsoft.com/office/powerpoint/2010/main" val="22131815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Domestic Issues in Crisis Avoidance </a:t>
            </a:r>
            <a:br>
              <a:rPr lang="en-US" dirty="0"/>
            </a:br>
            <a:r>
              <a:rPr lang="en-US" sz="3100" dirty="0" smtClean="0"/>
              <a:t>(3 </a:t>
            </a:r>
            <a:r>
              <a:rPr lang="en-US" sz="3100" dirty="0"/>
              <a:t>of 5)</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Moral hazard problems and </a:t>
            </a:r>
            <a:r>
              <a:rPr lang="en-US" b="1" dirty="0" smtClean="0"/>
              <a:t>capital requirements</a:t>
            </a:r>
            <a:r>
              <a:rPr lang="en-US" dirty="0" smtClean="0"/>
              <a:t>:</a:t>
            </a:r>
          </a:p>
          <a:p>
            <a:pPr lvl="1"/>
            <a:r>
              <a:rPr lang="en-US" dirty="0" smtClean="0"/>
              <a:t>Economists agree that banks should have more capital as the source of their operating funds.</a:t>
            </a:r>
          </a:p>
          <a:p>
            <a:pPr lvl="1"/>
            <a:r>
              <a:rPr lang="en-US" dirty="0" smtClean="0"/>
              <a:t>Banks mostly use borrowed money;  capital is the money of shareholders and bank owners and is an alternative to borrowing operating funds.</a:t>
            </a:r>
          </a:p>
          <a:p>
            <a:endParaRPr lang="en-US" dirty="0" smtClean="0"/>
          </a:p>
          <a:p>
            <a:r>
              <a:rPr lang="en-US" dirty="0" smtClean="0"/>
              <a:t>The </a:t>
            </a:r>
            <a:r>
              <a:rPr lang="en-US" b="1" dirty="0" smtClean="0"/>
              <a:t>Basel  Accords </a:t>
            </a:r>
            <a:r>
              <a:rPr lang="en-US" dirty="0" smtClean="0"/>
              <a:t>are an international agreement among the world’s main central banks to increase capital requirements.</a:t>
            </a:r>
          </a:p>
          <a:p>
            <a:pPr lvl="1"/>
            <a:r>
              <a:rPr lang="en-US" dirty="0" smtClean="0"/>
              <a:t>Most of the world’s advanced economies have increased bank capital requirements since the global financial crisis.</a:t>
            </a:r>
          </a:p>
          <a:p>
            <a:pPr lvl="1"/>
            <a:endParaRPr lang="en-US" dirty="0" smtClean="0"/>
          </a:p>
          <a:p>
            <a:r>
              <a:rPr lang="en-US" dirty="0" smtClean="0"/>
              <a:t>Economists are not in agreement about the theoretical optimum for capital requirements.</a:t>
            </a:r>
            <a:endParaRPr lang="en-US" dirty="0"/>
          </a:p>
        </p:txBody>
      </p:sp>
    </p:spTree>
    <p:extLst>
      <p:ext uri="{BB962C8B-B14F-4D97-AF65-F5344CB8AC3E}">
        <p14:creationId xmlns:p14="http://schemas.microsoft.com/office/powerpoint/2010/main" val="39637492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Domestic Issues in Crisis Avoidance </a:t>
            </a:r>
            <a:br>
              <a:rPr lang="en-US" dirty="0"/>
            </a:br>
            <a:r>
              <a:rPr lang="en-US" sz="3100" dirty="0" smtClean="0"/>
              <a:t>(4 </a:t>
            </a:r>
            <a:r>
              <a:rPr lang="en-US" sz="3100" dirty="0"/>
              <a:t>of 5)</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Exchange rate policy: Exchange rates must be credible and sustainable.</a:t>
            </a:r>
          </a:p>
          <a:p>
            <a:pPr lvl="1"/>
            <a:r>
              <a:rPr lang="en-US" dirty="0" smtClean="0"/>
              <a:t>Countries must avoid real appreciation due to inflation.</a:t>
            </a:r>
          </a:p>
          <a:p>
            <a:pPr lvl="1"/>
            <a:r>
              <a:rPr lang="en-US" dirty="0" smtClean="0"/>
              <a:t>A number of crises have been caused when countries adopted crawling peg exchange rate systems as a mechanism to combat inflation.</a:t>
            </a:r>
          </a:p>
          <a:p>
            <a:pPr lvl="1"/>
            <a:r>
              <a:rPr lang="en-US" dirty="0" smtClean="0"/>
              <a:t>Recall that R</a:t>
            </a:r>
            <a:r>
              <a:rPr lang="en-US" baseline="-25000" dirty="0" smtClean="0"/>
              <a:t>r</a:t>
            </a:r>
            <a:r>
              <a:rPr lang="en-US" dirty="0" smtClean="0"/>
              <a:t> = R</a:t>
            </a:r>
            <a:r>
              <a:rPr lang="en-US" baseline="-25000" dirty="0" smtClean="0"/>
              <a:t>n</a:t>
            </a:r>
            <a:r>
              <a:rPr lang="en-US" dirty="0" smtClean="0"/>
              <a:t>(P*/P);  if a country fixes its exchange rate, then periodically devalues R</a:t>
            </a:r>
            <a:r>
              <a:rPr lang="en-US" baseline="-25000" dirty="0" smtClean="0"/>
              <a:t>n</a:t>
            </a:r>
            <a:r>
              <a:rPr lang="en-US" dirty="0" smtClean="0"/>
              <a:t> to compensate for higher inflation at home, R</a:t>
            </a:r>
            <a:r>
              <a:rPr lang="en-US" baseline="-25000" dirty="0" smtClean="0"/>
              <a:t>r</a:t>
            </a:r>
            <a:r>
              <a:rPr lang="en-US" dirty="0" smtClean="0"/>
              <a:t> does not change.</a:t>
            </a:r>
          </a:p>
          <a:p>
            <a:pPr lvl="1"/>
            <a:r>
              <a:rPr lang="en-US" dirty="0" smtClean="0"/>
              <a:t>If ΔR</a:t>
            </a:r>
            <a:r>
              <a:rPr lang="en-US" baseline="-25000" dirty="0" smtClean="0"/>
              <a:t>n</a:t>
            </a:r>
            <a:r>
              <a:rPr lang="en-US" dirty="0"/>
              <a:t> </a:t>
            </a:r>
            <a:r>
              <a:rPr lang="en-US" dirty="0" smtClean="0"/>
              <a:t>is less than the difference in inflation rates, then R</a:t>
            </a:r>
            <a:r>
              <a:rPr lang="en-US" baseline="-25000" dirty="0" smtClean="0"/>
              <a:t>r</a:t>
            </a:r>
            <a:r>
              <a:rPr lang="en-US" dirty="0" smtClean="0"/>
              <a:t> appreciates.</a:t>
            </a:r>
            <a:endParaRPr lang="en-US" dirty="0"/>
          </a:p>
        </p:txBody>
      </p:sp>
    </p:spTree>
    <p:extLst>
      <p:ext uri="{BB962C8B-B14F-4D97-AF65-F5344CB8AC3E}">
        <p14:creationId xmlns:p14="http://schemas.microsoft.com/office/powerpoint/2010/main" val="1266282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a:t>
            </a:r>
            <a:r>
              <a:rPr lang="en-US" dirty="0" smtClean="0"/>
              <a:t>Objectives </a:t>
            </a:r>
            <a:r>
              <a:rPr lang="en-US" sz="2800" dirty="0" smtClean="0"/>
              <a:t>(1 of 2)</a:t>
            </a:r>
            <a:endParaRPr lang="en-US" sz="2800" dirty="0"/>
          </a:p>
        </p:txBody>
      </p:sp>
      <p:sp>
        <p:nvSpPr>
          <p:cNvPr id="3" name="Content Placeholder 2"/>
          <p:cNvSpPr>
            <a:spLocks noGrp="1"/>
          </p:cNvSpPr>
          <p:nvPr>
            <p:ph idx="1"/>
          </p:nvPr>
        </p:nvSpPr>
        <p:spPr/>
        <p:txBody>
          <a:bodyPr>
            <a:normAutofit lnSpcReduction="10000"/>
          </a:bodyPr>
          <a:lstStyle/>
          <a:p>
            <a:pPr marL="0" indent="0">
              <a:buNone/>
            </a:pPr>
            <a:r>
              <a:rPr lang="en-US" b="1" dirty="0" smtClean="0">
                <a:solidFill>
                  <a:schemeClr val="accent4">
                    <a:lumMod val="50000"/>
                  </a:schemeClr>
                </a:solidFill>
              </a:rPr>
              <a:t>12.1 </a:t>
            </a:r>
            <a:r>
              <a:rPr lang="en-US" dirty="0" smtClean="0"/>
              <a:t> Define three types of crises.</a:t>
            </a:r>
          </a:p>
          <a:p>
            <a:pPr marL="0" indent="0">
              <a:buNone/>
            </a:pPr>
            <a:endParaRPr lang="en-US" dirty="0"/>
          </a:p>
          <a:p>
            <a:pPr marL="0" indent="0">
              <a:buNone/>
            </a:pPr>
            <a:r>
              <a:rPr lang="en-US" b="1" dirty="0" smtClean="0">
                <a:solidFill>
                  <a:schemeClr val="accent4">
                    <a:lumMod val="50000"/>
                  </a:schemeClr>
                </a:solidFill>
              </a:rPr>
              <a:t>12.2</a:t>
            </a:r>
            <a:r>
              <a:rPr lang="en-US" dirty="0" smtClean="0"/>
              <a:t>  Distinguish a crisis caused by economic imbalances from one caused by volatile capital flows.</a:t>
            </a:r>
          </a:p>
          <a:p>
            <a:pPr marL="0" indent="0">
              <a:buNone/>
            </a:pPr>
            <a:endParaRPr lang="en-US" dirty="0"/>
          </a:p>
          <a:p>
            <a:pPr marL="0" indent="0">
              <a:buNone/>
            </a:pPr>
            <a:r>
              <a:rPr lang="en-US" b="1" dirty="0" smtClean="0">
                <a:solidFill>
                  <a:schemeClr val="accent4">
                    <a:lumMod val="50000"/>
                  </a:schemeClr>
                </a:solidFill>
              </a:rPr>
              <a:t>12.3</a:t>
            </a:r>
            <a:r>
              <a:rPr lang="en-US" dirty="0" smtClean="0"/>
              <a:t>  List and explain three measures countries can take to reduce their exposure to financial crises.</a:t>
            </a:r>
            <a:endParaRPr lang="en-US" dirty="0"/>
          </a:p>
        </p:txBody>
      </p:sp>
    </p:spTree>
    <p:extLst>
      <p:ext uri="{BB962C8B-B14F-4D97-AF65-F5344CB8AC3E}">
        <p14:creationId xmlns:p14="http://schemas.microsoft.com/office/powerpoint/2010/main" val="1881766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Domestic Issues in Crisis Avoidance </a:t>
            </a:r>
            <a:br>
              <a:rPr lang="en-US" dirty="0"/>
            </a:br>
            <a:r>
              <a:rPr lang="en-US" sz="3100" dirty="0" smtClean="0"/>
              <a:t>(5 </a:t>
            </a:r>
            <a:r>
              <a:rPr lang="en-US" sz="3100" dirty="0"/>
              <a:t>of 5)</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Capital controls:  restrictions on the movement of capital into and/or out of a country.</a:t>
            </a:r>
          </a:p>
          <a:p>
            <a:endParaRPr lang="en-US" dirty="0" smtClean="0"/>
          </a:p>
          <a:p>
            <a:r>
              <a:rPr lang="en-US" dirty="0" smtClean="0"/>
              <a:t>Economists are divided on this issue:</a:t>
            </a:r>
          </a:p>
          <a:p>
            <a:pPr lvl="1"/>
            <a:r>
              <a:rPr lang="en-US" dirty="0" smtClean="0"/>
              <a:t>Con:  Capital controls are sometimes easily avoidable, and therefore ineffective; they limit capital for investment that increases growth.</a:t>
            </a:r>
          </a:p>
          <a:p>
            <a:pPr lvl="1"/>
            <a:r>
              <a:rPr lang="en-US" dirty="0" smtClean="0"/>
              <a:t>Pro:  Capital controls can help avoid a sudden exit of capital;  financial crises are more costly to growth than the benefits of free-flowing capital.</a:t>
            </a:r>
          </a:p>
          <a:p>
            <a:endParaRPr lang="en-US" dirty="0" smtClean="0"/>
          </a:p>
          <a:p>
            <a:r>
              <a:rPr lang="en-US" dirty="0" smtClean="0"/>
              <a:t>Restrictions on capital inflows are more effective than restrictions on outflows.</a:t>
            </a:r>
            <a:endParaRPr lang="en-US" dirty="0"/>
          </a:p>
        </p:txBody>
      </p:sp>
    </p:spTree>
    <p:extLst>
      <p:ext uri="{BB962C8B-B14F-4D97-AF65-F5344CB8AC3E}">
        <p14:creationId xmlns:p14="http://schemas.microsoft.com/office/powerpoint/2010/main" val="18113575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Case </a:t>
            </a:r>
            <a:r>
              <a:rPr lang="en-US" dirty="0" smtClean="0"/>
              <a:t>Study</a:t>
            </a:r>
            <a:r>
              <a:rPr lang="en-US" dirty="0" smtClean="0"/>
              <a:t>:  The Asian Crisis of 1997-1998 </a:t>
            </a:r>
            <a:r>
              <a:rPr lang="en-US" sz="3100" dirty="0" smtClean="0"/>
              <a:t>(1 of 3)</a:t>
            </a:r>
            <a:endParaRPr lang="en-US" sz="3100" dirty="0"/>
          </a:p>
        </p:txBody>
      </p:sp>
      <p:sp>
        <p:nvSpPr>
          <p:cNvPr id="3" name="Content Placeholder 2"/>
          <p:cNvSpPr>
            <a:spLocks noGrp="1"/>
          </p:cNvSpPr>
          <p:nvPr>
            <p:ph idx="1"/>
          </p:nvPr>
        </p:nvSpPr>
        <p:spPr/>
        <p:txBody>
          <a:bodyPr>
            <a:normAutofit fontScale="77500" lnSpcReduction="20000"/>
          </a:bodyPr>
          <a:lstStyle/>
          <a:p>
            <a:r>
              <a:rPr lang="en-US" dirty="0" smtClean="0"/>
              <a:t>The crisis began in Thailand in July, 1997.</a:t>
            </a:r>
          </a:p>
          <a:p>
            <a:pPr lvl="1"/>
            <a:r>
              <a:rPr lang="en-US" dirty="0" smtClean="0"/>
              <a:t>Soon spread to other Asian economies, including Korea, Indonesia, Malaysia, and the Philippines.</a:t>
            </a:r>
          </a:p>
          <a:p>
            <a:endParaRPr lang="en-US" dirty="0" smtClean="0"/>
          </a:p>
          <a:p>
            <a:r>
              <a:rPr lang="en-US" dirty="0" smtClean="0"/>
              <a:t>Vulnerabilities:</a:t>
            </a:r>
          </a:p>
          <a:p>
            <a:pPr lvl="1"/>
            <a:r>
              <a:rPr lang="en-US" dirty="0" smtClean="0"/>
              <a:t>Large current account deficits;</a:t>
            </a:r>
          </a:p>
          <a:p>
            <a:pPr lvl="2"/>
            <a:r>
              <a:rPr lang="en-US" dirty="0" smtClean="0"/>
              <a:t>High growth rates for long periods enabled these countries to borrow easily to finance current account deficits.</a:t>
            </a:r>
          </a:p>
          <a:p>
            <a:pPr lvl="1"/>
            <a:r>
              <a:rPr lang="en-US" dirty="0" smtClean="0"/>
              <a:t>Overvalued exchange rates;</a:t>
            </a:r>
          </a:p>
          <a:p>
            <a:pPr lvl="2"/>
            <a:r>
              <a:rPr lang="en-US" dirty="0" smtClean="0"/>
              <a:t>Many pegged to the U.S. dollar; as the dollar appreciated, so did they.</a:t>
            </a:r>
          </a:p>
          <a:p>
            <a:pPr lvl="1"/>
            <a:r>
              <a:rPr lang="en-US" dirty="0" smtClean="0"/>
              <a:t>Weak oversight supervision of banking and finance;</a:t>
            </a:r>
          </a:p>
          <a:p>
            <a:pPr lvl="2"/>
            <a:r>
              <a:rPr lang="en-US" dirty="0" smtClean="0"/>
              <a:t>Maturity mismatches, politically motivated lending, and excessive borrowing from abroad.</a:t>
            </a:r>
          </a:p>
          <a:p>
            <a:pPr lvl="1"/>
            <a:endParaRPr lang="en-US" dirty="0"/>
          </a:p>
        </p:txBody>
      </p:sp>
    </p:spTree>
    <p:extLst>
      <p:ext uri="{BB962C8B-B14F-4D97-AF65-F5344CB8AC3E}">
        <p14:creationId xmlns:p14="http://schemas.microsoft.com/office/powerpoint/2010/main" val="16884096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Case Study:  The Asian Crisis of 1997-1998 </a:t>
            </a:r>
            <a:r>
              <a:rPr lang="en-US" sz="3100" dirty="0" smtClean="0"/>
              <a:t>(2 </a:t>
            </a:r>
            <a:r>
              <a:rPr lang="en-US" sz="3100" dirty="0"/>
              <a:t>of 3)</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Triggers:</a:t>
            </a:r>
          </a:p>
          <a:p>
            <a:pPr lvl="1"/>
            <a:r>
              <a:rPr lang="en-US" dirty="0" smtClean="0"/>
              <a:t>Falling values for the Chinese yuan and Japanese yen made Thailand’s baht overvalued.</a:t>
            </a:r>
          </a:p>
          <a:p>
            <a:pPr lvl="1"/>
            <a:r>
              <a:rPr lang="en-US" dirty="0" smtClean="0"/>
              <a:t>A fall in computer chip prices hurt one of Thailand’s main export industries.</a:t>
            </a:r>
          </a:p>
          <a:p>
            <a:pPr lvl="1"/>
            <a:r>
              <a:rPr lang="en-US" dirty="0" smtClean="0"/>
              <a:t>Investors lost faith that Thailand could remain pegged to the dollar.</a:t>
            </a:r>
          </a:p>
          <a:p>
            <a:endParaRPr lang="en-US" dirty="0" smtClean="0"/>
          </a:p>
          <a:p>
            <a:r>
              <a:rPr lang="en-US" dirty="0" smtClean="0"/>
              <a:t>Contagion:  Uncertain why it spread so rapidly.</a:t>
            </a:r>
          </a:p>
          <a:p>
            <a:pPr lvl="1"/>
            <a:r>
              <a:rPr lang="en-US" dirty="0" smtClean="0"/>
              <a:t>Possibly a “wake up call” for investors to look at other countries.</a:t>
            </a:r>
          </a:p>
          <a:p>
            <a:endParaRPr lang="en-US" dirty="0"/>
          </a:p>
        </p:txBody>
      </p:sp>
    </p:spTree>
    <p:extLst>
      <p:ext uri="{BB962C8B-B14F-4D97-AF65-F5344CB8AC3E}">
        <p14:creationId xmlns:p14="http://schemas.microsoft.com/office/powerpoint/2010/main" val="6113378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Case Study:  The Asian Crisis of 1997-1998 </a:t>
            </a:r>
            <a:r>
              <a:rPr lang="en-US" sz="3100" dirty="0" smtClean="0"/>
              <a:t>(3 </a:t>
            </a:r>
            <a:r>
              <a:rPr lang="en-US" sz="3100" dirty="0"/>
              <a:t>of 3)</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Consequences of the crisis:</a:t>
            </a:r>
          </a:p>
          <a:p>
            <a:pPr lvl="1"/>
            <a:r>
              <a:rPr lang="en-US" dirty="0" smtClean="0"/>
              <a:t>Currency collapses throughout the region as investors pulled out their money.</a:t>
            </a:r>
          </a:p>
          <a:p>
            <a:pPr lvl="1"/>
            <a:r>
              <a:rPr lang="en-US" dirty="0" smtClean="0"/>
              <a:t>Bankruptcies increase, economic activity turns down and recessions take hold.</a:t>
            </a:r>
          </a:p>
          <a:p>
            <a:pPr lvl="1"/>
            <a:r>
              <a:rPr lang="en-US" dirty="0" smtClean="0"/>
              <a:t>China and other emerging markets embark on campaigns to build up their reserves though export surpluses.</a:t>
            </a:r>
          </a:p>
          <a:p>
            <a:endParaRPr lang="en-US" dirty="0" smtClean="0"/>
          </a:p>
          <a:p>
            <a:r>
              <a:rPr lang="en-US" dirty="0" smtClean="0"/>
              <a:t>Three debates:</a:t>
            </a:r>
          </a:p>
          <a:p>
            <a:pPr lvl="1"/>
            <a:r>
              <a:rPr lang="en-US" dirty="0" smtClean="0"/>
              <a:t>Did the IMF give bad advice to defend currencies instead of avoiding recession?</a:t>
            </a:r>
          </a:p>
          <a:p>
            <a:pPr lvl="1"/>
            <a:r>
              <a:rPr lang="en-US" dirty="0" smtClean="0"/>
              <a:t>To what extent was moral hazard a problem?</a:t>
            </a:r>
          </a:p>
          <a:p>
            <a:pPr lvl="1"/>
            <a:r>
              <a:rPr lang="en-US" dirty="0" smtClean="0"/>
              <a:t>Can capital controls stop capital flight once it begins?</a:t>
            </a:r>
            <a:endParaRPr lang="en-US" dirty="0"/>
          </a:p>
        </p:txBody>
      </p:sp>
    </p:spTree>
    <p:extLst>
      <p:ext uri="{BB962C8B-B14F-4D97-AF65-F5344CB8AC3E}">
        <p14:creationId xmlns:p14="http://schemas.microsoft.com/office/powerpoint/2010/main" val="20141172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Domestic </a:t>
            </a:r>
            <a:r>
              <a:rPr lang="en-US" dirty="0" smtClean="0"/>
              <a:t>Policies </a:t>
            </a:r>
            <a:r>
              <a:rPr lang="en-US" dirty="0" smtClean="0"/>
              <a:t>for </a:t>
            </a:r>
            <a:r>
              <a:rPr lang="en-US" dirty="0" smtClean="0"/>
              <a:t>Crisis </a:t>
            </a:r>
            <a:r>
              <a:rPr lang="en-US" dirty="0"/>
              <a:t>M</a:t>
            </a:r>
            <a:r>
              <a:rPr lang="en-US" dirty="0" smtClean="0"/>
              <a:t>anagement </a:t>
            </a:r>
            <a:r>
              <a:rPr lang="en-US" sz="3100" dirty="0" smtClean="0"/>
              <a:t>(1 of 2)</a:t>
            </a:r>
            <a:endParaRPr lang="en-US" sz="3100" dirty="0"/>
          </a:p>
        </p:txBody>
      </p:sp>
      <p:sp>
        <p:nvSpPr>
          <p:cNvPr id="3" name="Content Placeholder 2"/>
          <p:cNvSpPr>
            <a:spLocks noGrp="1"/>
          </p:cNvSpPr>
          <p:nvPr>
            <p:ph idx="1"/>
          </p:nvPr>
        </p:nvSpPr>
        <p:spPr/>
        <p:txBody>
          <a:bodyPr>
            <a:normAutofit lnSpcReduction="10000"/>
          </a:bodyPr>
          <a:lstStyle/>
          <a:p>
            <a:r>
              <a:rPr lang="en-US" dirty="0" smtClean="0"/>
              <a:t>Crisis problems are often intractable since any possible response may solve one problem but make something else worse.</a:t>
            </a:r>
          </a:p>
          <a:p>
            <a:pPr lvl="1"/>
            <a:r>
              <a:rPr lang="en-US" dirty="0" smtClean="0"/>
              <a:t>Example, the Asian Crisis</a:t>
            </a:r>
          </a:p>
          <a:p>
            <a:pPr lvl="2"/>
            <a:r>
              <a:rPr lang="en-US" dirty="0"/>
              <a:t>T</a:t>
            </a:r>
            <a:r>
              <a:rPr lang="en-US" dirty="0" smtClean="0"/>
              <a:t>he IMF pushed countries to raise interest rates to try to defend their currencies.  This deepened the recessions brought on by the crisis.</a:t>
            </a:r>
          </a:p>
          <a:p>
            <a:pPr lvl="2"/>
            <a:r>
              <a:rPr lang="en-US" dirty="0" smtClean="0"/>
              <a:t>The alternative was to fight the recession and let the currency fall;  but a lot of debt was denominated in foreign currencies, and this would have increased bankruptcies.</a:t>
            </a:r>
            <a:endParaRPr lang="en-US" dirty="0"/>
          </a:p>
        </p:txBody>
      </p:sp>
    </p:spTree>
    <p:extLst>
      <p:ext uri="{BB962C8B-B14F-4D97-AF65-F5344CB8AC3E}">
        <p14:creationId xmlns:p14="http://schemas.microsoft.com/office/powerpoint/2010/main" val="34625549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Domestic Policies for Crisis Management </a:t>
            </a:r>
            <a:r>
              <a:rPr lang="en-US" sz="3100" dirty="0" smtClean="0"/>
              <a:t>(2 </a:t>
            </a:r>
            <a:r>
              <a:rPr lang="en-US" sz="3100" dirty="0"/>
              <a:t>of 2)</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Crises caused by government debt or other imbalances seem to have easy to understand but painful to implement solutions:</a:t>
            </a:r>
          </a:p>
          <a:p>
            <a:pPr lvl="1"/>
            <a:r>
              <a:rPr lang="en-US" dirty="0" smtClean="0"/>
              <a:t>Cut spending, raise taxes.</a:t>
            </a:r>
          </a:p>
          <a:p>
            <a:endParaRPr lang="en-US" dirty="0" smtClean="0"/>
          </a:p>
          <a:p>
            <a:r>
              <a:rPr lang="en-US" dirty="0" smtClean="0"/>
              <a:t>But political obstacles or humanitarian concerns may make this difficult:</a:t>
            </a:r>
          </a:p>
          <a:p>
            <a:pPr lvl="1"/>
            <a:r>
              <a:rPr lang="en-US" dirty="0" smtClean="0"/>
              <a:t>Spending cuts hit vulnerable populations;</a:t>
            </a:r>
          </a:p>
          <a:p>
            <a:pPr lvl="1"/>
            <a:r>
              <a:rPr lang="en-US" dirty="0" smtClean="0"/>
              <a:t>Divided governments may not be able to implement recommended policies due to a lack of consensus.</a:t>
            </a:r>
          </a:p>
          <a:p>
            <a:endParaRPr lang="en-US" dirty="0"/>
          </a:p>
          <a:p>
            <a:r>
              <a:rPr lang="en-US" dirty="0" smtClean="0"/>
              <a:t>In general, crises with an international dimension—foreign debts, capital flight, exchange rate overvaluation—are more difficult to resolve.</a:t>
            </a:r>
            <a:endParaRPr lang="en-US" dirty="0"/>
          </a:p>
        </p:txBody>
      </p:sp>
    </p:spTree>
    <p:extLst>
      <p:ext uri="{BB962C8B-B14F-4D97-AF65-F5344CB8AC3E}">
        <p14:creationId xmlns:p14="http://schemas.microsoft.com/office/powerpoint/2010/main" val="21048557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Reform of the International </a:t>
            </a:r>
            <a:r>
              <a:rPr lang="en-US" dirty="0"/>
              <a:t>F</a:t>
            </a:r>
            <a:r>
              <a:rPr lang="en-US" dirty="0" smtClean="0"/>
              <a:t>inancial </a:t>
            </a:r>
            <a:r>
              <a:rPr lang="en-US" dirty="0"/>
              <a:t>A</a:t>
            </a:r>
            <a:r>
              <a:rPr lang="en-US" dirty="0" smtClean="0"/>
              <a:t>rchitecture </a:t>
            </a:r>
            <a:r>
              <a:rPr lang="en-US" sz="3100" dirty="0" smtClean="0"/>
              <a:t>(1 of 4)</a:t>
            </a:r>
            <a:endParaRPr lang="en-US" sz="3100" dirty="0"/>
          </a:p>
        </p:txBody>
      </p:sp>
      <p:sp>
        <p:nvSpPr>
          <p:cNvPr id="3" name="Content Placeholder 2"/>
          <p:cNvSpPr>
            <a:spLocks noGrp="1"/>
          </p:cNvSpPr>
          <p:nvPr>
            <p:ph idx="1"/>
          </p:nvPr>
        </p:nvSpPr>
        <p:spPr/>
        <p:txBody>
          <a:bodyPr>
            <a:normAutofit fontScale="85000" lnSpcReduction="20000"/>
          </a:bodyPr>
          <a:lstStyle/>
          <a:p>
            <a:r>
              <a:rPr lang="en-US" dirty="0" smtClean="0"/>
              <a:t>The increased frequency of crises since the end of Bretton Woods has led to a search for new systems and rules for financial management that would reduce the frequency and severity of crises.</a:t>
            </a:r>
          </a:p>
          <a:p>
            <a:endParaRPr lang="en-US" dirty="0"/>
          </a:p>
          <a:p>
            <a:r>
              <a:rPr lang="en-US" dirty="0" smtClean="0"/>
              <a:t>There are a wide variety of proposals, many of them at odds with each other.</a:t>
            </a:r>
          </a:p>
          <a:p>
            <a:endParaRPr lang="en-US" dirty="0" smtClean="0"/>
          </a:p>
          <a:p>
            <a:r>
              <a:rPr lang="en-US" dirty="0" smtClean="0"/>
              <a:t>Two issues stand out:</a:t>
            </a:r>
          </a:p>
          <a:p>
            <a:pPr lvl="1"/>
            <a:r>
              <a:rPr lang="en-US" dirty="0" smtClean="0"/>
              <a:t>The need for and policies governing a lender of last resort;</a:t>
            </a:r>
          </a:p>
          <a:p>
            <a:pPr lvl="1"/>
            <a:r>
              <a:rPr lang="en-US" dirty="0" smtClean="0"/>
              <a:t>The conditions a lender should impose on borrowing countries.</a:t>
            </a:r>
          </a:p>
          <a:p>
            <a:endParaRPr lang="en-US" dirty="0"/>
          </a:p>
        </p:txBody>
      </p:sp>
    </p:spTree>
    <p:extLst>
      <p:ext uri="{BB962C8B-B14F-4D97-AF65-F5344CB8AC3E}">
        <p14:creationId xmlns:p14="http://schemas.microsoft.com/office/powerpoint/2010/main" val="37119471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Reform of the International Financial Architecture </a:t>
            </a:r>
            <a:r>
              <a:rPr lang="en-US" sz="3100" dirty="0" smtClean="0"/>
              <a:t>(2 </a:t>
            </a:r>
            <a:r>
              <a:rPr lang="en-US" sz="3100" dirty="0"/>
              <a:t>of 4)</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Should there be an international lender of last resort?</a:t>
            </a:r>
          </a:p>
          <a:p>
            <a:pPr lvl="1"/>
            <a:r>
              <a:rPr lang="en-US" dirty="0" smtClean="0"/>
              <a:t>Con:  It increases moral hazard; supports excessive risk taking, particularly as failing firms engage in riskier activities to try to avoid collapse.</a:t>
            </a:r>
          </a:p>
          <a:p>
            <a:pPr lvl="1"/>
            <a:r>
              <a:rPr lang="en-US" dirty="0" smtClean="0"/>
              <a:t>Pro:  It avoids the worse meltdowns;  financial regulation can reduce moral hazard problems.</a:t>
            </a:r>
          </a:p>
          <a:p>
            <a:endParaRPr lang="en-US" dirty="0" smtClean="0"/>
          </a:p>
          <a:p>
            <a:r>
              <a:rPr lang="en-US" dirty="0" smtClean="0"/>
              <a:t>How much should countries be allowed to borrow?</a:t>
            </a:r>
          </a:p>
          <a:p>
            <a:pPr lvl="1"/>
            <a:r>
              <a:rPr lang="en-US" dirty="0" smtClean="0"/>
              <a:t>Current limits are 300% of quota, but often exceeded.</a:t>
            </a:r>
          </a:p>
          <a:p>
            <a:pPr lvl="1"/>
            <a:r>
              <a:rPr lang="en-US" dirty="0" smtClean="0"/>
              <a:t>The IMF cannot support a moderately large economy as it lacks the resources necessary.</a:t>
            </a:r>
            <a:endParaRPr lang="en-US" dirty="0"/>
          </a:p>
        </p:txBody>
      </p:sp>
    </p:spTree>
    <p:extLst>
      <p:ext uri="{BB962C8B-B14F-4D97-AF65-F5344CB8AC3E}">
        <p14:creationId xmlns:p14="http://schemas.microsoft.com/office/powerpoint/2010/main" val="28676938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Reform of the International Financial Architecture </a:t>
            </a:r>
            <a:r>
              <a:rPr lang="en-US" sz="3100" dirty="0" smtClean="0"/>
              <a:t>(3 </a:t>
            </a:r>
            <a:r>
              <a:rPr lang="en-US" sz="3100" dirty="0"/>
              <a:t>of 4)</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What conditions should be imposed on borrowers?</a:t>
            </a:r>
          </a:p>
          <a:p>
            <a:pPr lvl="1"/>
            <a:r>
              <a:rPr lang="en-US" dirty="0" smtClean="0"/>
              <a:t>Called </a:t>
            </a:r>
            <a:r>
              <a:rPr lang="en-US" b="1" dirty="0" smtClean="0"/>
              <a:t>conditionality</a:t>
            </a:r>
            <a:r>
              <a:rPr lang="en-US" dirty="0" smtClean="0"/>
              <a:t>; the IMF disburses loans in </a:t>
            </a:r>
            <a:r>
              <a:rPr lang="en-US" b="1" dirty="0" smtClean="0"/>
              <a:t>tranches</a:t>
            </a:r>
            <a:r>
              <a:rPr lang="en-US" dirty="0" smtClean="0"/>
              <a:t>, or “slices,” as borrowing countries make required reforms. </a:t>
            </a:r>
          </a:p>
          <a:p>
            <a:endParaRPr lang="en-US" dirty="0" smtClean="0"/>
          </a:p>
          <a:p>
            <a:r>
              <a:rPr lang="en-US" dirty="0" smtClean="0"/>
              <a:t>Questions:</a:t>
            </a:r>
          </a:p>
          <a:p>
            <a:pPr lvl="1"/>
            <a:r>
              <a:rPr lang="en-US" dirty="0" smtClean="0"/>
              <a:t>Should the conditions address only immediate problems, such as fixing a current account deficit?</a:t>
            </a:r>
          </a:p>
          <a:p>
            <a:pPr lvl="1"/>
            <a:r>
              <a:rPr lang="en-US" dirty="0" smtClean="0"/>
              <a:t>Or, should they address deeper problems that are obstacles to greater efficiency and competitiveness, such as requiring the privatization of heavily subsidized state owned firms?</a:t>
            </a:r>
          </a:p>
          <a:p>
            <a:pPr lvl="1"/>
            <a:r>
              <a:rPr lang="en-US" dirty="0" smtClean="0"/>
              <a:t>And what if there is not a consensus about the best policies? </a:t>
            </a:r>
            <a:endParaRPr lang="en-US" dirty="0"/>
          </a:p>
        </p:txBody>
      </p:sp>
    </p:spTree>
    <p:extLst>
      <p:ext uri="{BB962C8B-B14F-4D97-AF65-F5344CB8AC3E}">
        <p14:creationId xmlns:p14="http://schemas.microsoft.com/office/powerpoint/2010/main" val="19843532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Reform of the International Financial Architecture </a:t>
            </a:r>
            <a:r>
              <a:rPr lang="en-US" sz="3100" dirty="0" smtClean="0"/>
              <a:t>(4 </a:t>
            </a:r>
            <a:r>
              <a:rPr lang="en-US" sz="3100" dirty="0"/>
              <a:t>of 4)</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Three more issues:</a:t>
            </a:r>
          </a:p>
          <a:p>
            <a:pPr lvl="1"/>
            <a:r>
              <a:rPr lang="en-US" b="1" dirty="0" smtClean="0"/>
              <a:t>Standstills.</a:t>
            </a:r>
          </a:p>
          <a:p>
            <a:pPr lvl="2"/>
            <a:r>
              <a:rPr lang="en-US" dirty="0" smtClean="0"/>
              <a:t>Should the IMF be able to call for a temporary stop to interest and principal payments to international lenders by countries in crisis?</a:t>
            </a:r>
          </a:p>
          <a:p>
            <a:pPr lvl="1"/>
            <a:r>
              <a:rPr lang="en-US" b="1" dirty="0" smtClean="0"/>
              <a:t>Data dissemination.</a:t>
            </a:r>
          </a:p>
          <a:p>
            <a:pPr lvl="2"/>
            <a:r>
              <a:rPr lang="en-US" dirty="0" smtClean="0"/>
              <a:t>There is widespread agreement that timely reporting of financial and economic data can help ameliorate or possible even avoid some crises. </a:t>
            </a:r>
          </a:p>
          <a:p>
            <a:pPr lvl="1"/>
            <a:r>
              <a:rPr lang="en-US" b="1" dirty="0" smtClean="0"/>
              <a:t>Collective action clauses.</a:t>
            </a:r>
          </a:p>
          <a:p>
            <a:pPr lvl="2"/>
            <a:r>
              <a:rPr lang="en-US" dirty="0" smtClean="0"/>
              <a:t>International lenders must agree to collective mediation at the time they make loans.</a:t>
            </a:r>
          </a:p>
          <a:p>
            <a:pPr lvl="2"/>
            <a:endParaRPr lang="en-US" dirty="0"/>
          </a:p>
        </p:txBody>
      </p:sp>
    </p:spTree>
    <p:extLst>
      <p:ext uri="{BB962C8B-B14F-4D97-AF65-F5344CB8AC3E}">
        <p14:creationId xmlns:p14="http://schemas.microsoft.com/office/powerpoint/2010/main" val="2304141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 </a:t>
            </a:r>
            <a:r>
              <a:rPr lang="en-US" sz="2800" dirty="0" smtClean="0"/>
              <a:t>(2 </a:t>
            </a:r>
            <a:r>
              <a:rPr lang="en-US" sz="2800" dirty="0"/>
              <a:t>of 2)</a:t>
            </a: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solidFill>
                  <a:schemeClr val="accent4">
                    <a:lumMod val="50000"/>
                  </a:schemeClr>
                </a:solidFill>
              </a:rPr>
              <a:t>12.4 </a:t>
            </a:r>
            <a:r>
              <a:rPr lang="en-US" dirty="0" smtClean="0"/>
              <a:t> Explain the need for reforms in the architecture of international finance and international financial institutions.</a:t>
            </a:r>
          </a:p>
          <a:p>
            <a:pPr marL="0" indent="0">
              <a:buNone/>
            </a:pPr>
            <a:endParaRPr lang="en-US" dirty="0"/>
          </a:p>
          <a:p>
            <a:pPr marL="0" indent="0">
              <a:buNone/>
            </a:pPr>
            <a:r>
              <a:rPr lang="en-US" b="1" dirty="0" smtClean="0">
                <a:solidFill>
                  <a:schemeClr val="accent4">
                    <a:lumMod val="50000"/>
                  </a:schemeClr>
                </a:solidFill>
              </a:rPr>
              <a:t>12.5</a:t>
            </a:r>
            <a:r>
              <a:rPr lang="en-US" dirty="0" smtClean="0"/>
              <a:t>  Describe the main forces behind the global financial crisis that began in 2007.</a:t>
            </a:r>
            <a:endParaRPr lang="en-US" dirty="0"/>
          </a:p>
        </p:txBody>
      </p:sp>
    </p:spTree>
    <p:extLst>
      <p:ext uri="{BB962C8B-B14F-4D97-AF65-F5344CB8AC3E}">
        <p14:creationId xmlns:p14="http://schemas.microsoft.com/office/powerpoint/2010/main" val="7554555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Case </a:t>
            </a:r>
            <a:r>
              <a:rPr lang="en-US" dirty="0" smtClean="0"/>
              <a:t>Study</a:t>
            </a:r>
            <a:r>
              <a:rPr lang="en-US" dirty="0" smtClean="0"/>
              <a:t>:  The </a:t>
            </a:r>
            <a:r>
              <a:rPr lang="en-US" dirty="0" smtClean="0"/>
              <a:t>Global </a:t>
            </a:r>
            <a:r>
              <a:rPr lang="en-US" dirty="0"/>
              <a:t>F</a:t>
            </a:r>
            <a:r>
              <a:rPr lang="en-US" dirty="0" smtClean="0"/>
              <a:t>inancial </a:t>
            </a:r>
            <a:r>
              <a:rPr lang="en-US" dirty="0"/>
              <a:t>C</a:t>
            </a:r>
            <a:r>
              <a:rPr lang="en-US" dirty="0" smtClean="0"/>
              <a:t>risis </a:t>
            </a:r>
            <a:r>
              <a:rPr lang="en-US" dirty="0" smtClean="0"/>
              <a:t>of 2007 </a:t>
            </a:r>
            <a:r>
              <a:rPr lang="en-US" sz="3100" dirty="0" smtClean="0"/>
              <a:t>(1 of 2)</a:t>
            </a:r>
            <a:endParaRPr lang="en-US" sz="3100" dirty="0"/>
          </a:p>
        </p:txBody>
      </p:sp>
      <p:sp>
        <p:nvSpPr>
          <p:cNvPr id="3" name="Content Placeholder 2"/>
          <p:cNvSpPr>
            <a:spLocks noGrp="1"/>
          </p:cNvSpPr>
          <p:nvPr>
            <p:ph idx="1"/>
          </p:nvPr>
        </p:nvSpPr>
        <p:spPr/>
        <p:txBody>
          <a:bodyPr>
            <a:normAutofit fontScale="70000" lnSpcReduction="20000"/>
          </a:bodyPr>
          <a:lstStyle/>
          <a:p>
            <a:r>
              <a:rPr lang="en-US" dirty="0" smtClean="0"/>
              <a:t>The crisis began in 2007, intensified in 2008, and gradually came to an end in 2009.</a:t>
            </a:r>
          </a:p>
          <a:p>
            <a:endParaRPr lang="en-US" dirty="0" smtClean="0"/>
          </a:p>
          <a:p>
            <a:r>
              <a:rPr lang="en-US" dirty="0" smtClean="0"/>
              <a:t>Vulnerability 1:  Current account imbalances:</a:t>
            </a:r>
          </a:p>
          <a:p>
            <a:pPr lvl="1"/>
            <a:r>
              <a:rPr lang="en-US" dirty="0" smtClean="0"/>
              <a:t>Large current account deficits in the U.S., U.K., Spain, Greece, and some other nations.</a:t>
            </a:r>
          </a:p>
          <a:p>
            <a:pPr lvl="1"/>
            <a:r>
              <a:rPr lang="en-US" dirty="0" smtClean="0"/>
              <a:t>These were matched by large current account surpluses in China, Japan, Germany, and several oil exporters.</a:t>
            </a:r>
          </a:p>
          <a:p>
            <a:endParaRPr lang="en-US" dirty="0" smtClean="0"/>
          </a:p>
          <a:p>
            <a:r>
              <a:rPr lang="en-US" dirty="0" smtClean="0"/>
              <a:t>Vulnerability 2:  Weak financial oversight.</a:t>
            </a:r>
          </a:p>
          <a:p>
            <a:pPr lvl="1"/>
            <a:r>
              <a:rPr lang="en-US" dirty="0" smtClean="0"/>
              <a:t>Financial innovation created new financial instruments with poorly understood risks.</a:t>
            </a:r>
          </a:p>
          <a:p>
            <a:pPr lvl="1"/>
            <a:r>
              <a:rPr lang="en-US" dirty="0" smtClean="0"/>
              <a:t>New types of firms entered financial markets with </a:t>
            </a:r>
            <a:r>
              <a:rPr lang="en-US" b="1" dirty="0" smtClean="0"/>
              <a:t>securitized</a:t>
            </a:r>
            <a:r>
              <a:rPr lang="en-US" dirty="0" smtClean="0"/>
              <a:t> debts and other new products.</a:t>
            </a:r>
          </a:p>
          <a:p>
            <a:pPr lvl="1"/>
            <a:endParaRPr lang="en-US" dirty="0"/>
          </a:p>
        </p:txBody>
      </p:sp>
    </p:spTree>
    <p:extLst>
      <p:ext uri="{BB962C8B-B14F-4D97-AF65-F5344CB8AC3E}">
        <p14:creationId xmlns:p14="http://schemas.microsoft.com/office/powerpoint/2010/main" val="37535813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Case Study:  The Global Financial Crisis of 2007 </a:t>
            </a:r>
            <a:r>
              <a:rPr lang="en-US" sz="3100" dirty="0" smtClean="0"/>
              <a:t>(2 </a:t>
            </a:r>
            <a:r>
              <a:rPr lang="en-US" sz="3100" dirty="0"/>
              <a:t>of 2)</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Triggers:</a:t>
            </a:r>
          </a:p>
          <a:p>
            <a:pPr lvl="1"/>
            <a:r>
              <a:rPr lang="en-US" dirty="0" smtClean="0"/>
              <a:t>Uncertain what the exact trigger was.</a:t>
            </a:r>
          </a:p>
          <a:p>
            <a:pPr lvl="1"/>
            <a:r>
              <a:rPr lang="en-US" dirty="0" smtClean="0"/>
              <a:t>Nevertheless, the decline in housing prices in the U.S. set off a wave of defaults on home loans that undermined the value of securitized mortgages.</a:t>
            </a:r>
          </a:p>
          <a:p>
            <a:endParaRPr lang="en-US" dirty="0" smtClean="0"/>
          </a:p>
          <a:p>
            <a:r>
              <a:rPr lang="en-US" dirty="0" smtClean="0"/>
              <a:t>Contagion:</a:t>
            </a:r>
          </a:p>
          <a:p>
            <a:pPr lvl="1"/>
            <a:r>
              <a:rPr lang="en-US" dirty="0" smtClean="0"/>
              <a:t>The crisis easily spread from the United States as European and other financial entities had purchased the securitized mortgages issued by U.S. financial firms.</a:t>
            </a:r>
            <a:endParaRPr lang="en-US" dirty="0"/>
          </a:p>
        </p:txBody>
      </p:sp>
    </p:spTree>
    <p:extLst>
      <p:ext uri="{BB962C8B-B14F-4D97-AF65-F5344CB8AC3E}">
        <p14:creationId xmlns:p14="http://schemas.microsoft.com/office/powerpoint/2010/main" val="39035273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305800" cy="1097280"/>
          </a:xfrm>
        </p:spPr>
        <p:txBody>
          <a:bodyPr/>
          <a:lstStyle/>
          <a:p>
            <a:pPr algn="l"/>
            <a:r>
              <a:rPr lang="en-US" sz="3600" b="1" dirty="0" smtClean="0">
                <a:solidFill>
                  <a:srgbClr val="007FA3"/>
                </a:solidFill>
                <a:latin typeface="+mj-lt"/>
                <a:cs typeface="Arial" panose="020B0604020202020204" pitchFamily="34" charset="0"/>
              </a:rPr>
              <a:t>Copyright</a:t>
            </a:r>
            <a:endParaRPr lang="en-US" sz="2000" b="1" dirty="0">
              <a:solidFill>
                <a:srgbClr val="007FA3"/>
              </a:solidFill>
              <a:latin typeface="+mj-lt"/>
              <a:cs typeface="Arial" panose="020B0604020202020204" pitchFamily="34" charset="0"/>
            </a:endParaRPr>
          </a:p>
        </p:txBody>
      </p:sp>
      <p:pic>
        <p:nvPicPr>
          <p:cNvPr id="4" name="Picture 4" descr="The notice reads as follows: this work is protected by United States copyright laws and is provided solely for the use of instructors in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to honor the intended pedagogical purposes and the needs of other instructors who rely on these materials."/>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838200" y="2057400"/>
            <a:ext cx="7406208" cy="2451720"/>
          </a:xfrm>
          <a:prstGeom prst="rect">
            <a:avLst/>
          </a:prstGeom>
          <a:solidFill>
            <a:schemeClr val="hlink"/>
          </a:solidFill>
          <a:ln>
            <a:solidFill>
              <a:schemeClr val="bg1"/>
            </a:solidFill>
            <a:miter lim="800000"/>
            <a:headEnd/>
            <a:tailEnd/>
          </a:ln>
        </p:spPr>
      </p:pic>
    </p:spTree>
    <p:extLst>
      <p:ext uri="{BB962C8B-B14F-4D97-AF65-F5344CB8AC3E}">
        <p14:creationId xmlns:p14="http://schemas.microsoft.com/office/powerpoint/2010/main" val="41779275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a:t>
            </a:r>
            <a:r>
              <a:rPr lang="en-US" dirty="0" smtClean="0"/>
              <a:t>Challenge </a:t>
            </a:r>
            <a:r>
              <a:rPr lang="en-US" dirty="0" smtClean="0"/>
              <a:t>of </a:t>
            </a:r>
            <a:r>
              <a:rPr lang="en-US" dirty="0" smtClean="0"/>
              <a:t>Financial </a:t>
            </a:r>
            <a:r>
              <a:rPr lang="en-US" dirty="0"/>
              <a:t>I</a:t>
            </a:r>
            <a:r>
              <a:rPr lang="en-US" dirty="0" smtClean="0"/>
              <a:t>ntegration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Economic integration has benefits but also risks.</a:t>
            </a:r>
          </a:p>
          <a:p>
            <a:pPr lvl="1"/>
            <a:r>
              <a:rPr lang="en-US" dirty="0" smtClean="0"/>
              <a:t>Financial crises spread more easily from one country to another when economic linkages are present.</a:t>
            </a:r>
          </a:p>
          <a:p>
            <a:pPr lvl="2"/>
            <a:r>
              <a:rPr lang="en-US" dirty="0" smtClean="0"/>
              <a:t>There are many recent examples:  The European currency crisis in 1992;  the Mexican peso crisis of 1994-95 that spread to South America;  the Asian Crisis of 1997-1998; the recent global financial crisis, and others.</a:t>
            </a:r>
          </a:p>
          <a:p>
            <a:pPr lvl="2"/>
            <a:endParaRPr lang="en-US" dirty="0" smtClean="0"/>
          </a:p>
          <a:p>
            <a:r>
              <a:rPr lang="en-US" dirty="0" smtClean="0"/>
              <a:t>Financial crises are worth studying:  they cause governments to collapse, they bankrupt businesses, and they ruin lives.</a:t>
            </a:r>
            <a:endParaRPr lang="en-US" dirty="0"/>
          </a:p>
        </p:txBody>
      </p:sp>
    </p:spTree>
    <p:extLst>
      <p:ext uri="{BB962C8B-B14F-4D97-AF65-F5344CB8AC3E}">
        <p14:creationId xmlns:p14="http://schemas.microsoft.com/office/powerpoint/2010/main" val="2035028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Definition of </a:t>
            </a:r>
            <a:r>
              <a:rPr lang="en-US" dirty="0" smtClean="0"/>
              <a:t>Financial Crises </a:t>
            </a:r>
            <a:r>
              <a:rPr lang="en-US" sz="3100" dirty="0" smtClean="0"/>
              <a:t>(1 of 4)</a:t>
            </a:r>
            <a:endParaRPr lang="en-US" sz="3100" dirty="0"/>
          </a:p>
        </p:txBody>
      </p:sp>
      <p:sp>
        <p:nvSpPr>
          <p:cNvPr id="3" name="Content Placeholder 2"/>
          <p:cNvSpPr>
            <a:spLocks noGrp="1"/>
          </p:cNvSpPr>
          <p:nvPr>
            <p:ph idx="1"/>
          </p:nvPr>
        </p:nvSpPr>
        <p:spPr/>
        <p:txBody>
          <a:bodyPr/>
          <a:lstStyle/>
          <a:p>
            <a:r>
              <a:rPr lang="en-US" dirty="0" smtClean="0"/>
              <a:t>Economists have identified 3 main types of crises:</a:t>
            </a:r>
          </a:p>
          <a:p>
            <a:pPr lvl="1"/>
            <a:r>
              <a:rPr lang="en-US" dirty="0" smtClean="0"/>
              <a:t>Banking crisis;</a:t>
            </a:r>
          </a:p>
          <a:p>
            <a:pPr lvl="1"/>
            <a:r>
              <a:rPr lang="en-US" dirty="0" smtClean="0"/>
              <a:t>Currency crisis;</a:t>
            </a:r>
          </a:p>
          <a:p>
            <a:pPr lvl="1"/>
            <a:r>
              <a:rPr lang="en-US" dirty="0" smtClean="0"/>
              <a:t>Debt crisis.</a:t>
            </a:r>
          </a:p>
          <a:p>
            <a:pPr lvl="1"/>
            <a:endParaRPr lang="en-US" dirty="0"/>
          </a:p>
          <a:p>
            <a:r>
              <a:rPr lang="en-US" dirty="0" smtClean="0"/>
              <a:t>Each has its own set of characteristics.</a:t>
            </a:r>
            <a:endParaRPr lang="en-US" dirty="0"/>
          </a:p>
        </p:txBody>
      </p:sp>
    </p:spTree>
    <p:extLst>
      <p:ext uri="{BB962C8B-B14F-4D97-AF65-F5344CB8AC3E}">
        <p14:creationId xmlns:p14="http://schemas.microsoft.com/office/powerpoint/2010/main" val="36829901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Definition of Financial Crises </a:t>
            </a:r>
            <a:r>
              <a:rPr lang="en-US" sz="3100" dirty="0" smtClean="0"/>
              <a:t>(2 </a:t>
            </a:r>
            <a:r>
              <a:rPr lang="en-US" sz="3100" dirty="0"/>
              <a:t>of 4)</a:t>
            </a:r>
            <a:endParaRPr lang="en-US" dirty="0"/>
          </a:p>
        </p:txBody>
      </p:sp>
      <p:sp>
        <p:nvSpPr>
          <p:cNvPr id="3" name="Content Placeholder 2"/>
          <p:cNvSpPr>
            <a:spLocks noGrp="1"/>
          </p:cNvSpPr>
          <p:nvPr>
            <p:ph idx="1"/>
          </p:nvPr>
        </p:nvSpPr>
        <p:spPr/>
        <p:txBody>
          <a:bodyPr/>
          <a:lstStyle/>
          <a:p>
            <a:r>
              <a:rPr lang="en-US" dirty="0" smtClean="0"/>
              <a:t>Banking crises:</a:t>
            </a:r>
          </a:p>
          <a:p>
            <a:pPr lvl="1"/>
            <a:r>
              <a:rPr lang="en-US" dirty="0" smtClean="0"/>
              <a:t>A crisis occurs when the banking system—or a significant number of banks--cannot perform its main functions and requires assistance.</a:t>
            </a:r>
          </a:p>
          <a:p>
            <a:pPr lvl="1"/>
            <a:r>
              <a:rPr lang="en-US" dirty="0" smtClean="0"/>
              <a:t>Banks engage in </a:t>
            </a:r>
            <a:r>
              <a:rPr lang="en-US" b="1" dirty="0" smtClean="0"/>
              <a:t>intermediation </a:t>
            </a:r>
            <a:r>
              <a:rPr lang="en-US" dirty="0" smtClean="0"/>
              <a:t>between borrowers and savers;  in a crisis there is </a:t>
            </a:r>
            <a:r>
              <a:rPr lang="en-US" b="1" dirty="0" smtClean="0"/>
              <a:t>disintermediation.</a:t>
            </a:r>
            <a:r>
              <a:rPr lang="en-US" dirty="0" smtClean="0"/>
              <a:t> </a:t>
            </a:r>
          </a:p>
          <a:p>
            <a:pPr lvl="1"/>
            <a:r>
              <a:rPr lang="en-US" dirty="0" smtClean="0"/>
              <a:t>Households and businesses lose access to credit;  consumption and investment decline.</a:t>
            </a:r>
            <a:endParaRPr lang="en-US" dirty="0"/>
          </a:p>
        </p:txBody>
      </p:sp>
    </p:spTree>
    <p:extLst>
      <p:ext uri="{BB962C8B-B14F-4D97-AF65-F5344CB8AC3E}">
        <p14:creationId xmlns:p14="http://schemas.microsoft.com/office/powerpoint/2010/main" val="1908220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Definition of Financial Crises </a:t>
            </a:r>
            <a:r>
              <a:rPr lang="en-US" sz="3100" dirty="0" smtClean="0"/>
              <a:t>(3 </a:t>
            </a:r>
            <a:r>
              <a:rPr lang="en-US" sz="3100" dirty="0"/>
              <a:t>of 4)</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Currency crises:</a:t>
            </a:r>
          </a:p>
          <a:p>
            <a:pPr lvl="1"/>
            <a:r>
              <a:rPr lang="en-US" dirty="0" smtClean="0"/>
              <a:t>Also called an </a:t>
            </a:r>
            <a:r>
              <a:rPr lang="en-US" b="1" dirty="0" smtClean="0"/>
              <a:t>exchange rate crisis.</a:t>
            </a:r>
          </a:p>
          <a:p>
            <a:pPr lvl="1"/>
            <a:r>
              <a:rPr lang="en-US" dirty="0" smtClean="0"/>
              <a:t>A sudden large depreciation in the exchange rate. </a:t>
            </a:r>
            <a:endParaRPr lang="en-US" dirty="0"/>
          </a:p>
          <a:p>
            <a:endParaRPr lang="en-US" dirty="0" smtClean="0"/>
          </a:p>
          <a:p>
            <a:r>
              <a:rPr lang="en-US" dirty="0" smtClean="0"/>
              <a:t>Currency crises have several negative effects.</a:t>
            </a:r>
          </a:p>
          <a:p>
            <a:pPr lvl="1"/>
            <a:r>
              <a:rPr lang="en-US" dirty="0" smtClean="0"/>
              <a:t>Debt denominated in a foreign currency increases in real value.</a:t>
            </a:r>
          </a:p>
          <a:p>
            <a:pPr lvl="1"/>
            <a:r>
              <a:rPr lang="en-US" dirty="0" smtClean="0"/>
              <a:t>A loss of confidence in the economy and the currency can cause further selling and a continued currency collapse.</a:t>
            </a:r>
          </a:p>
          <a:p>
            <a:pPr lvl="1"/>
            <a:r>
              <a:rPr lang="en-US" dirty="0" smtClean="0"/>
              <a:t>A loss of outside financing and an immediate need to eliminate current account deficits.</a:t>
            </a:r>
            <a:endParaRPr lang="en-US" dirty="0"/>
          </a:p>
        </p:txBody>
      </p:sp>
    </p:spTree>
    <p:extLst>
      <p:ext uri="{BB962C8B-B14F-4D97-AF65-F5344CB8AC3E}">
        <p14:creationId xmlns:p14="http://schemas.microsoft.com/office/powerpoint/2010/main" val="24329957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Definition of Financial Crises </a:t>
            </a:r>
            <a:r>
              <a:rPr lang="en-US" sz="3100" dirty="0" smtClean="0"/>
              <a:t>(4 </a:t>
            </a:r>
            <a:r>
              <a:rPr lang="en-US" sz="3100" dirty="0"/>
              <a:t>of 4)</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Debt crises:</a:t>
            </a:r>
          </a:p>
          <a:p>
            <a:pPr lvl="1"/>
            <a:r>
              <a:rPr lang="en-US" dirty="0" smtClean="0"/>
              <a:t>May be private debt or public;</a:t>
            </a:r>
          </a:p>
          <a:p>
            <a:pPr lvl="2"/>
            <a:r>
              <a:rPr lang="en-US" dirty="0" smtClean="0"/>
              <a:t>A </a:t>
            </a:r>
            <a:r>
              <a:rPr lang="en-US" b="1" dirty="0" smtClean="0"/>
              <a:t>sovereign default </a:t>
            </a:r>
            <a:r>
              <a:rPr lang="en-US" dirty="0" smtClean="0"/>
              <a:t>is government that cannot pay its debt. </a:t>
            </a:r>
          </a:p>
          <a:p>
            <a:pPr lvl="1"/>
            <a:r>
              <a:rPr lang="en-US" dirty="0" smtClean="0"/>
              <a:t>May be external or internal;</a:t>
            </a:r>
          </a:p>
          <a:p>
            <a:pPr lvl="2"/>
            <a:r>
              <a:rPr lang="en-US" dirty="0" smtClean="0"/>
              <a:t>External debt is debt owed in a foreign currency and subject to rules set in a foreign jurisdiction.</a:t>
            </a:r>
          </a:p>
          <a:p>
            <a:pPr lvl="2"/>
            <a:r>
              <a:rPr lang="en-US" dirty="0" smtClean="0"/>
              <a:t>Internal debt is owed in the domestic currency and is under domestic jurisdiction.</a:t>
            </a:r>
          </a:p>
          <a:p>
            <a:endParaRPr lang="en-US" dirty="0"/>
          </a:p>
          <a:p>
            <a:r>
              <a:rPr lang="en-US" dirty="0" smtClean="0"/>
              <a:t>Debt crisis usually leads to restructuring of the debt rather than complete repudiation.</a:t>
            </a:r>
          </a:p>
          <a:p>
            <a:pPr lvl="1"/>
            <a:r>
              <a:rPr lang="en-US" dirty="0" smtClean="0"/>
              <a:t>The debt maturity may be lengthened;</a:t>
            </a:r>
          </a:p>
          <a:p>
            <a:pPr lvl="1"/>
            <a:r>
              <a:rPr lang="en-US" dirty="0" smtClean="0"/>
              <a:t>Interest rate may be lowered;</a:t>
            </a:r>
          </a:p>
          <a:p>
            <a:pPr lvl="1"/>
            <a:r>
              <a:rPr lang="en-US" dirty="0" smtClean="0"/>
              <a:t>Partial debt forgiveness is common.</a:t>
            </a:r>
            <a:endParaRPr lang="en-US" dirty="0"/>
          </a:p>
        </p:txBody>
      </p:sp>
    </p:spTree>
    <p:extLst>
      <p:ext uri="{BB962C8B-B14F-4D97-AF65-F5344CB8AC3E}">
        <p14:creationId xmlns:p14="http://schemas.microsoft.com/office/powerpoint/2010/main" val="22358562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Vulnerabilities, </a:t>
            </a:r>
            <a:r>
              <a:rPr lang="en-US" dirty="0" smtClean="0"/>
              <a:t>Triggers</a:t>
            </a:r>
            <a:r>
              <a:rPr lang="en-US" dirty="0" smtClean="0"/>
              <a:t>, and </a:t>
            </a:r>
            <a:r>
              <a:rPr lang="en-US" dirty="0" smtClean="0"/>
              <a:t>Contagion </a:t>
            </a:r>
            <a:r>
              <a:rPr lang="en-US" sz="3100" dirty="0" smtClean="0"/>
              <a:t>(1 of 4)</a:t>
            </a:r>
            <a:endParaRPr lang="en-US" sz="3100" dirty="0"/>
          </a:p>
        </p:txBody>
      </p:sp>
      <p:sp>
        <p:nvSpPr>
          <p:cNvPr id="3" name="Content Placeholder 2"/>
          <p:cNvSpPr>
            <a:spLocks noGrp="1"/>
          </p:cNvSpPr>
          <p:nvPr>
            <p:ph idx="1"/>
          </p:nvPr>
        </p:nvSpPr>
        <p:spPr/>
        <p:txBody>
          <a:bodyPr>
            <a:normAutofit lnSpcReduction="10000"/>
          </a:bodyPr>
          <a:lstStyle/>
          <a:p>
            <a:r>
              <a:rPr lang="en-US" dirty="0" smtClean="0"/>
              <a:t>Crisis vulnerabilities:</a:t>
            </a:r>
          </a:p>
          <a:p>
            <a:pPr lvl="1"/>
            <a:r>
              <a:rPr lang="en-US" dirty="0" smtClean="0"/>
              <a:t>Economic conditions that make a country vulnerable to a crisis.</a:t>
            </a:r>
          </a:p>
          <a:p>
            <a:pPr lvl="1"/>
            <a:r>
              <a:rPr lang="en-US" dirty="0" smtClean="0"/>
              <a:t>Two kinds are considered here:</a:t>
            </a:r>
          </a:p>
          <a:p>
            <a:pPr lvl="2"/>
            <a:r>
              <a:rPr lang="en-US" dirty="0" smtClean="0"/>
              <a:t>Macroeconomic imbalances.</a:t>
            </a:r>
          </a:p>
          <a:p>
            <a:pPr lvl="2"/>
            <a:r>
              <a:rPr lang="en-US" dirty="0" smtClean="0"/>
              <a:t>Volatile capital flows.</a:t>
            </a:r>
          </a:p>
          <a:p>
            <a:r>
              <a:rPr lang="en-US" dirty="0" smtClean="0"/>
              <a:t>Crisis triggers:</a:t>
            </a:r>
          </a:p>
          <a:p>
            <a:pPr lvl="1"/>
            <a:r>
              <a:rPr lang="en-US" dirty="0" smtClean="0"/>
              <a:t>Events that trigger a crisis.</a:t>
            </a:r>
          </a:p>
          <a:p>
            <a:pPr lvl="1"/>
            <a:r>
              <a:rPr lang="en-US" dirty="0" smtClean="0"/>
              <a:t>These are unpredictable and without the vulnerabilities, would often not trigger a crisis.</a:t>
            </a:r>
            <a:endParaRPr lang="en-US" dirty="0"/>
          </a:p>
        </p:txBody>
      </p:sp>
    </p:spTree>
    <p:extLst>
      <p:ext uri="{BB962C8B-B14F-4D97-AF65-F5344CB8AC3E}">
        <p14:creationId xmlns:p14="http://schemas.microsoft.com/office/powerpoint/2010/main" val="32158227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1572</TotalTime>
  <Words>2580</Words>
  <Application>Microsoft Office PowerPoint</Application>
  <PresentationFormat>On-screen Show (4:3)</PresentationFormat>
  <Paragraphs>248</Paragraphs>
  <Slides>32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32</vt:i4>
      </vt:variant>
    </vt:vector>
  </HeadingPairs>
  <TitlesOfParts>
    <vt:vector size="39" baseType="lpstr">
      <vt:lpstr>Arial</vt:lpstr>
      <vt:lpstr>Calibri</vt:lpstr>
      <vt:lpstr>Courier New</vt:lpstr>
      <vt:lpstr>Times New Roman</vt:lpstr>
      <vt:lpstr>Verdana</vt:lpstr>
      <vt:lpstr>Wingdings</vt:lpstr>
      <vt:lpstr>Office Theme</vt:lpstr>
      <vt:lpstr>International Economics</vt:lpstr>
      <vt:lpstr>Learning Objectives (1 of 2)</vt:lpstr>
      <vt:lpstr>Learning Objectives (2 of 2)</vt:lpstr>
      <vt:lpstr>The Challenge of Financial Integration</vt:lpstr>
      <vt:lpstr>Definition of Financial Crises (1 of 4)</vt:lpstr>
      <vt:lpstr>Definition of Financial Crises (2 of 4)</vt:lpstr>
      <vt:lpstr>Definition of Financial Crises (3 of 4)</vt:lpstr>
      <vt:lpstr>Definition of Financial Crises (4 of 4)</vt:lpstr>
      <vt:lpstr>Vulnerabilities, Triggers, and Contagion (1 of 4)</vt:lpstr>
      <vt:lpstr>Vulnerabilities, Triggers, and Contagion (2 of 4)</vt:lpstr>
      <vt:lpstr>Vulnerabilities, Triggers, and Contagion (3 of 4)</vt:lpstr>
      <vt:lpstr>Vulnerabilities, Triggers, and Contagion (4 of 4)</vt:lpstr>
      <vt:lpstr>Case Study:  The Mexican Peso Crisis of 1994-95 (1 of 3)</vt:lpstr>
      <vt:lpstr>Case Study:  The Mexican Peso Crisis of 1994-95 (2 of 3)</vt:lpstr>
      <vt:lpstr>Case Study:  The Mexican Peso Crisis of 1994-95 (3 of 3)</vt:lpstr>
      <vt:lpstr>Domestic Issues in Crisis Avoidance  (1 of 5)</vt:lpstr>
      <vt:lpstr>Domestic Issues in Crisis Avoidance  (2 of 5)</vt:lpstr>
      <vt:lpstr>Domestic Issues in Crisis Avoidance  (3 of 5)</vt:lpstr>
      <vt:lpstr>Domestic Issues in Crisis Avoidance  (4 of 5)</vt:lpstr>
      <vt:lpstr>Domestic Issues in Crisis Avoidance  (5 of 5)</vt:lpstr>
      <vt:lpstr>Case Study:  The Asian Crisis of 1997-1998 (1 of 3)</vt:lpstr>
      <vt:lpstr>Case Study:  The Asian Crisis of 1997-1998 (2 of 3)</vt:lpstr>
      <vt:lpstr>Case Study:  The Asian Crisis of 1997-1998 (3 of 3)</vt:lpstr>
      <vt:lpstr>Domestic Policies for Crisis Management (1 of 2)</vt:lpstr>
      <vt:lpstr>Domestic Policies for Crisis Management (2 of 2)</vt:lpstr>
      <vt:lpstr>Reform of the International Financial Architecture (1 of 4)</vt:lpstr>
      <vt:lpstr>Reform of the International Financial Architecture (2 of 4)</vt:lpstr>
      <vt:lpstr>Reform of the International Financial Architecture (3 of 4)</vt:lpstr>
      <vt:lpstr>Reform of the International Financial Architecture (4 of 4)</vt:lpstr>
      <vt:lpstr>Case Study:  The Global Financial Crisis of 2007 (1 of 2)</vt:lpstr>
      <vt:lpstr>Case Study:  The Global Financial Crisis of 2007 (2 of 2)</vt:lpstr>
      <vt:lpstr>Copyright</vt:lpstr>
    </vt:vector>
  </TitlesOfParts>
  <Company>Personal use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12:  International Financial Crises</dc:title>
  <dc:creator>Jim Gerber</dc:creator>
  <cp:lastModifiedBy>Jasmin Joyce Sevilla</cp:lastModifiedBy>
  <cp:revision>27</cp:revision>
  <dcterms:created xsi:type="dcterms:W3CDTF">2016-10-12T17:34:14Z</dcterms:created>
  <dcterms:modified xsi:type="dcterms:W3CDTF">2017-02-23T09:14:24Z</dcterms:modified>
</cp:coreProperties>
</file>